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OPPOSans H" panose="020B0600070205080204" charset="-122"/>
      <p:regular r:id="rId12"/>
    </p:embeddedFont>
    <p:embeddedFont>
      <p:font typeface="OPPOSans M" panose="020B0600070205080204" charset="-122"/>
      <p:regular r:id="rId13"/>
    </p:embeddedFont>
    <p:embeddedFont>
      <p:font typeface="Source Han Sans" panose="020B0600070205080204" charset="-128"/>
      <p:regular r:id="rId14"/>
    </p:embeddedFont>
    <p:embeddedFont>
      <p:font typeface="SourceHanSerifJP-Bold" panose="020B0600070205080204" charset="-128"/>
      <p:regular r:id="rId15"/>
    </p:embeddedFont>
    <p:embeddedFont>
      <p:font typeface="SourceHanSerifJP-Regular" panose="020B0600070205080204" charset="-128"/>
      <p:regular r:id="rId16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1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alphaModFix/>
          </a:blip>
          <a:srcRect l="183" r="18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91586" y="1068617"/>
            <a:ext cx="10662828" cy="49747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228600" y="300336"/>
            <a:ext cx="2051050" cy="332563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0800000" flipH="1" flipV="1">
            <a:off x="826063" y="382598"/>
            <a:ext cx="1353208" cy="16804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708150" y="1952664"/>
            <a:ext cx="8775700" cy="29376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4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石川県の有機JAS認証農家一覧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3338721" y="5123848"/>
            <a:ext cx="5514559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M"/>
                <a:ea typeface="OPPOSans M"/>
                <a:cs typeface="OPPOSans M"/>
              </a:rPr>
              <a:t>HERE IS WHERE YOUR PRESENTATION BEGINS</a:t>
            </a:r>
            <a:endParaRPr kumimoji="1" lang="zh-CN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5528582" y="825720"/>
            <a:ext cx="1134848" cy="11348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>
            <a:off x="5180041" y="5699373"/>
            <a:ext cx="1831919" cy="302379"/>
          </a:xfrm>
          <a:custGeom>
            <a:avLst/>
            <a:gdLst>
              <a:gd name="connsiteX0" fmla="*/ 127000 w 1831919"/>
              <a:gd name="connsiteY0" fmla="*/ 0 h 302379"/>
              <a:gd name="connsiteX1" fmla="*/ 880830 w 1831919"/>
              <a:gd name="connsiteY1" fmla="*/ 0 h 302379"/>
              <a:gd name="connsiteX2" fmla="*/ 915960 w 1831919"/>
              <a:gd name="connsiteY2" fmla="*/ 7098 h 302379"/>
              <a:gd name="connsiteX3" fmla="*/ 951089 w 1831919"/>
              <a:gd name="connsiteY3" fmla="*/ 0 h 302379"/>
              <a:gd name="connsiteX4" fmla="*/ 1704919 w 1831919"/>
              <a:gd name="connsiteY4" fmla="*/ 0 h 302379"/>
              <a:gd name="connsiteX5" fmla="*/ 1831919 w 1831919"/>
              <a:gd name="connsiteY5" fmla="*/ 127000 h 302379"/>
              <a:gd name="connsiteX6" fmla="*/ 1831919 w 1831919"/>
              <a:gd name="connsiteY6" fmla="*/ 175379 h 302379"/>
              <a:gd name="connsiteX7" fmla="*/ 1704919 w 1831919"/>
              <a:gd name="connsiteY7" fmla="*/ 302379 h 302379"/>
              <a:gd name="connsiteX8" fmla="*/ 951089 w 1831919"/>
              <a:gd name="connsiteY8" fmla="*/ 302379 h 302379"/>
              <a:gd name="connsiteX9" fmla="*/ 915960 w 1831919"/>
              <a:gd name="connsiteY9" fmla="*/ 295281 h 302379"/>
              <a:gd name="connsiteX10" fmla="*/ 880830 w 1831919"/>
              <a:gd name="connsiteY10" fmla="*/ 302379 h 302379"/>
              <a:gd name="connsiteX11" fmla="*/ 127000 w 1831919"/>
              <a:gd name="connsiteY11" fmla="*/ 302379 h 302379"/>
              <a:gd name="connsiteX12" fmla="*/ 0 w 1831919"/>
              <a:gd name="connsiteY12" fmla="*/ 175379 h 302379"/>
              <a:gd name="connsiteX13" fmla="*/ 0 w 1831919"/>
              <a:gd name="connsiteY13" fmla="*/ 127000 h 302379"/>
              <a:gd name="connsiteX14" fmla="*/ 127000 w 1831919"/>
              <a:gd name="connsiteY14" fmla="*/ 0 h 302379"/>
            </a:gdLst>
            <a:ahLst/>
            <a:cxnLst/>
            <a:rect l="l" t="t" r="r" b="b"/>
            <a:pathLst>
              <a:path w="1831919" h="302379">
                <a:moveTo>
                  <a:pt x="127000" y="0"/>
                </a:moveTo>
                <a:lnTo>
                  <a:pt x="880830" y="0"/>
                </a:lnTo>
                <a:lnTo>
                  <a:pt x="915960" y="7098"/>
                </a:lnTo>
                <a:lnTo>
                  <a:pt x="951089" y="0"/>
                </a:lnTo>
                <a:lnTo>
                  <a:pt x="1704919" y="0"/>
                </a:lnTo>
                <a:cubicBezTo>
                  <a:pt x="1775023" y="0"/>
                  <a:pt x="1831919" y="56896"/>
                  <a:pt x="1831919" y="127000"/>
                </a:cubicBezTo>
                <a:lnTo>
                  <a:pt x="1831919" y="175379"/>
                </a:lnTo>
                <a:cubicBezTo>
                  <a:pt x="1831919" y="245483"/>
                  <a:pt x="1775023" y="302379"/>
                  <a:pt x="1704919" y="302379"/>
                </a:cubicBezTo>
                <a:lnTo>
                  <a:pt x="951089" y="302379"/>
                </a:lnTo>
                <a:lnTo>
                  <a:pt x="915960" y="295281"/>
                </a:lnTo>
                <a:lnTo>
                  <a:pt x="880830" y="302379"/>
                </a:lnTo>
                <a:lnTo>
                  <a:pt x="127000" y="302379"/>
                </a:lnTo>
                <a:cubicBezTo>
                  <a:pt x="56896" y="302379"/>
                  <a:pt x="0" y="245483"/>
                  <a:pt x="0" y="175379"/>
                </a:cubicBezTo>
                <a:lnTo>
                  <a:pt x="0" y="127000"/>
                </a:lnTo>
                <a:cubicBezTo>
                  <a:pt x="0" y="56896"/>
                  <a:pt x="56896" y="0"/>
                  <a:pt x="12700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5362420" y="5689514"/>
            <a:ext cx="146716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M"/>
                <a:ea typeface="OPPOSans M"/>
                <a:cs typeface="OPPOSans M"/>
              </a:rPr>
              <a:t>20XX.XX.XX</a:t>
            </a:r>
            <a:endParaRPr kumimoji="1" lang="zh-CN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331222" y="217234"/>
            <a:ext cx="493819" cy="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9911898" y="4937594"/>
            <a:ext cx="2280102" cy="192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alphaModFix/>
          </a:blip>
          <a:srcRect l="183" r="18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891586" y="1068617"/>
            <a:ext cx="10662828" cy="49747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228600" y="300336"/>
            <a:ext cx="2051050" cy="332563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0800000" flipH="1" flipV="1">
            <a:off x="826063" y="382598"/>
            <a:ext cx="1353208" cy="16804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708150" y="1952664"/>
            <a:ext cx="8775700" cy="29376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3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Thanks for your attention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3338721" y="5123848"/>
            <a:ext cx="5514559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M"/>
                <a:ea typeface="OPPOSans M"/>
                <a:cs typeface="OPPOSans M"/>
              </a:rPr>
              <a:t>HERE IS WHERE YOUR PRESENTATION BEGINS</a:t>
            </a:r>
            <a:endParaRPr kumimoji="1" lang="zh-CN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5528582" y="825720"/>
            <a:ext cx="1134848" cy="11348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>
            <a:off x="5180041" y="5699373"/>
            <a:ext cx="1831919" cy="302379"/>
          </a:xfrm>
          <a:custGeom>
            <a:avLst/>
            <a:gdLst>
              <a:gd name="connsiteX0" fmla="*/ 127000 w 1831919"/>
              <a:gd name="connsiteY0" fmla="*/ 0 h 302379"/>
              <a:gd name="connsiteX1" fmla="*/ 880830 w 1831919"/>
              <a:gd name="connsiteY1" fmla="*/ 0 h 302379"/>
              <a:gd name="connsiteX2" fmla="*/ 915960 w 1831919"/>
              <a:gd name="connsiteY2" fmla="*/ 7098 h 302379"/>
              <a:gd name="connsiteX3" fmla="*/ 951089 w 1831919"/>
              <a:gd name="connsiteY3" fmla="*/ 0 h 302379"/>
              <a:gd name="connsiteX4" fmla="*/ 1704919 w 1831919"/>
              <a:gd name="connsiteY4" fmla="*/ 0 h 302379"/>
              <a:gd name="connsiteX5" fmla="*/ 1831919 w 1831919"/>
              <a:gd name="connsiteY5" fmla="*/ 127000 h 302379"/>
              <a:gd name="connsiteX6" fmla="*/ 1831919 w 1831919"/>
              <a:gd name="connsiteY6" fmla="*/ 175379 h 302379"/>
              <a:gd name="connsiteX7" fmla="*/ 1704919 w 1831919"/>
              <a:gd name="connsiteY7" fmla="*/ 302379 h 302379"/>
              <a:gd name="connsiteX8" fmla="*/ 951089 w 1831919"/>
              <a:gd name="connsiteY8" fmla="*/ 302379 h 302379"/>
              <a:gd name="connsiteX9" fmla="*/ 915960 w 1831919"/>
              <a:gd name="connsiteY9" fmla="*/ 295281 h 302379"/>
              <a:gd name="connsiteX10" fmla="*/ 880830 w 1831919"/>
              <a:gd name="connsiteY10" fmla="*/ 302379 h 302379"/>
              <a:gd name="connsiteX11" fmla="*/ 127000 w 1831919"/>
              <a:gd name="connsiteY11" fmla="*/ 302379 h 302379"/>
              <a:gd name="connsiteX12" fmla="*/ 0 w 1831919"/>
              <a:gd name="connsiteY12" fmla="*/ 175379 h 302379"/>
              <a:gd name="connsiteX13" fmla="*/ 0 w 1831919"/>
              <a:gd name="connsiteY13" fmla="*/ 127000 h 302379"/>
              <a:gd name="connsiteX14" fmla="*/ 127000 w 1831919"/>
              <a:gd name="connsiteY14" fmla="*/ 0 h 302379"/>
            </a:gdLst>
            <a:ahLst/>
            <a:cxnLst/>
            <a:rect l="l" t="t" r="r" b="b"/>
            <a:pathLst>
              <a:path w="1831919" h="302379">
                <a:moveTo>
                  <a:pt x="127000" y="0"/>
                </a:moveTo>
                <a:lnTo>
                  <a:pt x="880830" y="0"/>
                </a:lnTo>
                <a:lnTo>
                  <a:pt x="915960" y="7098"/>
                </a:lnTo>
                <a:lnTo>
                  <a:pt x="951089" y="0"/>
                </a:lnTo>
                <a:lnTo>
                  <a:pt x="1704919" y="0"/>
                </a:lnTo>
                <a:cubicBezTo>
                  <a:pt x="1775023" y="0"/>
                  <a:pt x="1831919" y="56896"/>
                  <a:pt x="1831919" y="127000"/>
                </a:cubicBezTo>
                <a:lnTo>
                  <a:pt x="1831919" y="175379"/>
                </a:lnTo>
                <a:cubicBezTo>
                  <a:pt x="1831919" y="245483"/>
                  <a:pt x="1775023" y="302379"/>
                  <a:pt x="1704919" y="302379"/>
                </a:cubicBezTo>
                <a:lnTo>
                  <a:pt x="951089" y="302379"/>
                </a:lnTo>
                <a:lnTo>
                  <a:pt x="915960" y="295281"/>
                </a:lnTo>
                <a:lnTo>
                  <a:pt x="880830" y="302379"/>
                </a:lnTo>
                <a:lnTo>
                  <a:pt x="127000" y="302379"/>
                </a:lnTo>
                <a:cubicBezTo>
                  <a:pt x="56896" y="302379"/>
                  <a:pt x="0" y="245483"/>
                  <a:pt x="0" y="175379"/>
                </a:cubicBezTo>
                <a:lnTo>
                  <a:pt x="0" y="127000"/>
                </a:lnTo>
                <a:cubicBezTo>
                  <a:pt x="0" y="56896"/>
                  <a:pt x="56896" y="0"/>
                  <a:pt x="12700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5362420" y="5689514"/>
            <a:ext cx="146716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M"/>
                <a:ea typeface="OPPOSans M"/>
                <a:cs typeface="OPPOSans M"/>
              </a:rPr>
              <a:t>20XX.XX.XX</a:t>
            </a:r>
            <a:endParaRPr kumimoji="1" lang="zh-CN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331222" y="217234"/>
            <a:ext cx="493819" cy="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>
            <a:off x="9911898" y="4937594"/>
            <a:ext cx="2280102" cy="192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084333" y="-1254265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24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105732" y="2607628"/>
            <a:ext cx="333374" cy="3333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0800000">
            <a:off x="-619" y="0"/>
            <a:ext cx="12250365" cy="2297927"/>
          </a:xfrm>
          <a:custGeom>
            <a:avLst/>
            <a:gdLst>
              <a:gd name="connsiteX0" fmla="*/ 12250365 w 12250365"/>
              <a:gd name="connsiteY0" fmla="*/ 3871913 h 3871913"/>
              <a:gd name="connsiteX1" fmla="*/ 55675 w 12250365"/>
              <a:gd name="connsiteY1" fmla="*/ 3871913 h 3871913"/>
              <a:gd name="connsiteX2" fmla="*/ 45179 w 12250365"/>
              <a:gd name="connsiteY2" fmla="*/ 3852575 h 3871913"/>
              <a:gd name="connsiteX3" fmla="*/ 0 w 12250365"/>
              <a:gd name="connsiteY3" fmla="*/ 3628797 h 3871913"/>
              <a:gd name="connsiteX4" fmla="*/ 0 w 12250365"/>
              <a:gd name="connsiteY4" fmla="*/ 1082903 h 3871913"/>
              <a:gd name="connsiteX5" fmla="*/ 574903 w 12250365"/>
              <a:gd name="connsiteY5" fmla="*/ 508000 h 3871913"/>
              <a:gd name="connsiteX6" fmla="*/ 10223500 w 12250365"/>
              <a:gd name="connsiteY6" fmla="*/ 508000 h 3871913"/>
              <a:gd name="connsiteX7" fmla="*/ 10775950 w 12250365"/>
              <a:gd name="connsiteY7" fmla="*/ 0 h 3871913"/>
              <a:gd name="connsiteX8" fmla="*/ 11328400 w 12250365"/>
              <a:gd name="connsiteY8" fmla="*/ 508000 h 3871913"/>
              <a:gd name="connsiteX9" fmla="*/ 12250365 w 12250365"/>
              <a:gd name="connsiteY9" fmla="*/ 508000 h 3871913"/>
            </a:gdLst>
            <a:ahLst/>
            <a:cxnLst/>
            <a:rect l="l" t="t" r="r" b="b"/>
            <a:pathLst>
              <a:path w="12250365" h="3871913">
                <a:moveTo>
                  <a:pt x="12250365" y="3871913"/>
                </a:moveTo>
                <a:lnTo>
                  <a:pt x="55675" y="3871913"/>
                </a:lnTo>
                <a:lnTo>
                  <a:pt x="45179" y="3852575"/>
                </a:lnTo>
                <a:cubicBezTo>
                  <a:pt x="16087" y="3783795"/>
                  <a:pt x="0" y="3708174"/>
                  <a:pt x="0" y="3628797"/>
                </a:cubicBezTo>
                <a:lnTo>
                  <a:pt x="0" y="1082903"/>
                </a:lnTo>
                <a:cubicBezTo>
                  <a:pt x="0" y="765393"/>
                  <a:pt x="257393" y="508000"/>
                  <a:pt x="574903" y="508000"/>
                </a:cubicBezTo>
                <a:lnTo>
                  <a:pt x="10223500" y="508000"/>
                </a:lnTo>
                <a:lnTo>
                  <a:pt x="10775950" y="0"/>
                </a:lnTo>
                <a:lnTo>
                  <a:pt x="11328400" y="508000"/>
                </a:lnTo>
                <a:lnTo>
                  <a:pt x="12250365" y="50800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183670" y="2717015"/>
            <a:ext cx="864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4400" dirty="0">
                <a:ln w="12700">
                  <a:noFill/>
                </a:ln>
                <a:solidFill>
                  <a:srgbClr val="2B292E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01</a:t>
            </a:r>
            <a:endParaRPr kumimoji="1" lang="zh-CN" altLang="en-US" dirty="0"/>
          </a:p>
        </p:txBody>
      </p:sp>
      <p:sp>
        <p:nvSpPr>
          <p:cNvPr id="6" name="标题 1"/>
          <p:cNvSpPr txBox="1"/>
          <p:nvPr/>
        </p:nvSpPr>
        <p:spPr>
          <a:xfrm>
            <a:off x="2125608" y="2481975"/>
            <a:ext cx="8640000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8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石川県の有機JAS認証農家一覧</a:t>
            </a:r>
            <a:endParaRPr kumimoji="1" lang="zh-CN" altLang="en-US" dirty="0"/>
          </a:p>
        </p:txBody>
      </p:sp>
      <p:sp>
        <p:nvSpPr>
          <p:cNvPr id="7" name="标题 1"/>
          <p:cNvSpPr txBox="1"/>
          <p:nvPr/>
        </p:nvSpPr>
        <p:spPr>
          <a:xfrm rot="10800000">
            <a:off x="-1616600" y="-262395"/>
            <a:ext cx="14106198" cy="2744369"/>
          </a:xfrm>
          <a:custGeom>
            <a:avLst/>
            <a:gdLst>
              <a:gd name="connsiteX0" fmla="*/ 13207039 w 13781942"/>
              <a:gd name="connsiteY0" fmla="*/ 4203700 h 4203700"/>
              <a:gd name="connsiteX1" fmla="*/ 574903 w 13781942"/>
              <a:gd name="connsiteY1" fmla="*/ 4203700 h 4203700"/>
              <a:gd name="connsiteX2" fmla="*/ 0 w 13781942"/>
              <a:gd name="connsiteY2" fmla="*/ 3628797 h 4203700"/>
              <a:gd name="connsiteX3" fmla="*/ 0 w 13781942"/>
              <a:gd name="connsiteY3" fmla="*/ 1082903 h 4203700"/>
              <a:gd name="connsiteX4" fmla="*/ 574903 w 13781942"/>
              <a:gd name="connsiteY4" fmla="*/ 508000 h 4203700"/>
              <a:gd name="connsiteX5" fmla="*/ 10223500 w 13781942"/>
              <a:gd name="connsiteY5" fmla="*/ 508000 h 4203700"/>
              <a:gd name="connsiteX6" fmla="*/ 10775950 w 13781942"/>
              <a:gd name="connsiteY6" fmla="*/ 0 h 4203700"/>
              <a:gd name="connsiteX7" fmla="*/ 11328400 w 13781942"/>
              <a:gd name="connsiteY7" fmla="*/ 508000 h 4203700"/>
              <a:gd name="connsiteX8" fmla="*/ 13207039 w 13781942"/>
              <a:gd name="connsiteY8" fmla="*/ 508000 h 4203700"/>
              <a:gd name="connsiteX9" fmla="*/ 13781942 w 13781942"/>
              <a:gd name="connsiteY9" fmla="*/ 1082903 h 4203700"/>
              <a:gd name="connsiteX10" fmla="*/ 13781942 w 13781942"/>
              <a:gd name="connsiteY10" fmla="*/ 3628797 h 4203700"/>
              <a:gd name="connsiteX11" fmla="*/ 13207039 w 13781942"/>
              <a:gd name="connsiteY11" fmla="*/ 4203700 h 4203700"/>
            </a:gdLst>
            <a:ahLst/>
            <a:cxnLst/>
            <a:rect l="l" t="t" r="r" b="b"/>
            <a:pathLst>
              <a:path w="13781942" h="4203700">
                <a:moveTo>
                  <a:pt x="13207039" y="4203700"/>
                </a:moveTo>
                <a:lnTo>
                  <a:pt x="574903" y="4203700"/>
                </a:lnTo>
                <a:cubicBezTo>
                  <a:pt x="257393" y="4203700"/>
                  <a:pt x="0" y="3946307"/>
                  <a:pt x="0" y="3628797"/>
                </a:cubicBezTo>
                <a:lnTo>
                  <a:pt x="0" y="1082903"/>
                </a:lnTo>
                <a:cubicBezTo>
                  <a:pt x="0" y="765393"/>
                  <a:pt x="257393" y="508000"/>
                  <a:pt x="574903" y="508000"/>
                </a:cubicBezTo>
                <a:lnTo>
                  <a:pt x="10223500" y="508000"/>
                </a:lnTo>
                <a:lnTo>
                  <a:pt x="10775950" y="0"/>
                </a:lnTo>
                <a:lnTo>
                  <a:pt x="11328400" y="508000"/>
                </a:lnTo>
                <a:lnTo>
                  <a:pt x="13207039" y="508000"/>
                </a:lnTo>
                <a:cubicBezTo>
                  <a:pt x="13524549" y="508000"/>
                  <a:pt x="13781942" y="765393"/>
                  <a:pt x="13781942" y="1082903"/>
                </a:cubicBezTo>
                <a:lnTo>
                  <a:pt x="13781942" y="3628797"/>
                </a:lnTo>
                <a:cubicBezTo>
                  <a:pt x="13781942" y="3946307"/>
                  <a:pt x="13524549" y="4203700"/>
                  <a:pt x="13207039" y="4203700"/>
                </a:cubicBezTo>
                <a:close/>
              </a:path>
            </a:pathLst>
          </a:cu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77709" y="692507"/>
            <a:ext cx="6619874" cy="108585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CONTENTS</a:t>
            </a:r>
            <a:endParaRPr kumimoji="1" lang="zh-CN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5AAB774-45D0-288F-2B03-5F53C2A0D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78" y="2297928"/>
            <a:ext cx="6313156" cy="38316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alphaModFix/>
          </a:blip>
          <a:srcRect l="183" r="183"/>
          <a:stretch>
            <a:fillRect/>
          </a:stretch>
        </p:blipFill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-1" y="2494992"/>
            <a:ext cx="12192001" cy="267733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228600" y="300336"/>
            <a:ext cx="2051050" cy="332563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0800000" flipH="1" flipV="1">
            <a:off x="826063" y="382598"/>
            <a:ext cx="1353208" cy="16804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444081" y="-1037263"/>
            <a:ext cx="3303839" cy="376539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b"/>
          <a:lstStyle/>
          <a:p>
            <a:pPr algn="ctr"/>
            <a:r>
              <a:rPr kumimoji="1" lang="en-US" altLang="zh-CN" sz="13800">
                <a:ln w="50800">
                  <a:solidFill>
                    <a:srgbClr val="FFFFFF">
                      <a:alpha val="100000"/>
                    </a:srgbClr>
                  </a:solidFill>
                </a:ln>
                <a:solidFill>
                  <a:srgbClr val="2B292E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952162" y="2685090"/>
            <a:ext cx="8306928" cy="2309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3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石川県の有機JAS認証農家一覧</a:t>
            </a:r>
            <a:endParaRPr kumimoji="1" lang="zh-CN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31222" y="217234"/>
            <a:ext cx="493819" cy="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9911898" y="4937594"/>
            <a:ext cx="2280102" cy="192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24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flipH="1">
            <a:off x="2439511" y="2053389"/>
            <a:ext cx="1665492" cy="1435769"/>
          </a:xfrm>
          <a:prstGeom prst="hexag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flipH="1">
            <a:off x="1008877" y="2839452"/>
            <a:ext cx="1665492" cy="1435769"/>
          </a:xfrm>
          <a:prstGeom prst="hexag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2423469" y="3625515"/>
            <a:ext cx="1665492" cy="1435769"/>
          </a:xfrm>
          <a:prstGeom prst="hexagon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664581" y="1833063"/>
            <a:ext cx="6505842" cy="8482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石川県金沢市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664581" y="1420257"/>
            <a:ext cx="6505842" cy="40505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B292E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所在地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664581" y="3418499"/>
            <a:ext cx="6505842" cy="8482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有機大豆、有機米、有機小麦、有機麦茶、有機醤油など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664581" y="3005693"/>
            <a:ext cx="6505842" cy="40505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D3473B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主な生産品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664581" y="4995916"/>
            <a:ext cx="6505842" cy="8482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環境保全型農業を実践し、サステナビリティを重視した農業を行っています。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664581" y="4583110"/>
            <a:ext cx="6505842" cy="40505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B292E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特徴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584497" y="3332226"/>
            <a:ext cx="514252" cy="45022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3015131" y="2538159"/>
            <a:ext cx="514252" cy="466228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2999089" y="4086274"/>
            <a:ext cx="514252" cy="51425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96247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金沢大地</a:t>
            </a:r>
            <a:endParaRPr kumimoji="1" lang="zh-CN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101659" y="333327"/>
            <a:ext cx="821337" cy="657689"/>
            <a:chOff x="101659" y="333327"/>
            <a:chExt cx="821337" cy="657689"/>
          </a:xfrm>
        </p:grpSpPr>
        <p:sp>
          <p:nvSpPr>
            <p:cNvPr id="18" name="标题 1"/>
            <p:cNvSpPr txBox="1"/>
            <p:nvPr/>
          </p:nvSpPr>
          <p:spPr>
            <a:xfrm>
              <a:off x="303028" y="444500"/>
              <a:ext cx="424180" cy="424180"/>
            </a:xfrm>
            <a:prstGeom prst="ellipse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标题 1"/>
            <p:cNvSpPr txBox="1"/>
            <p:nvPr/>
          </p:nvSpPr>
          <p:spPr>
            <a:xfrm rot="2029649">
              <a:off x="96519" y="544964"/>
              <a:ext cx="831617" cy="23441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24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561451" y="2124646"/>
            <a:ext cx="371475" cy="371475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1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89943" y="2125717"/>
            <a:ext cx="37973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所在地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189943" y="2456795"/>
            <a:ext cx="4216400" cy="25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石川県鹿島郡中能登町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189943" y="3577756"/>
            <a:ext cx="39751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主な生産品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189942" y="3909905"/>
            <a:ext cx="4356100" cy="25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有機栽培米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61451" y="3575613"/>
            <a:ext cx="371475" cy="371475"/>
          </a:xfrm>
          <a:prstGeom prst="rect">
            <a:avLst/>
          </a:prstGeom>
          <a:solidFill>
            <a:schemeClr val="accent3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189943" y="5033010"/>
            <a:ext cx="39751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特徴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189943" y="5365159"/>
            <a:ext cx="42164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20年以上にわたり有機JAS認証米を生産しています。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561451" y="5028724"/>
            <a:ext cx="371475" cy="3714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3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609792" y="2832733"/>
            <a:ext cx="2154009" cy="2154009"/>
          </a:xfrm>
          <a:prstGeom prst="rect">
            <a:avLst/>
          </a:prstGeom>
          <a:blipFill>
            <a:blip r:embed="rId2"/>
            <a:srcRect/>
            <a:tile tx="0" ty="0" sx="100000" sy="100000" algn="ctr"/>
          </a:blip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96247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能登・いまい農場</a:t>
            </a:r>
            <a:endParaRPr kumimoji="1" lang="zh-CN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101659" y="333327"/>
            <a:ext cx="821337" cy="657689"/>
            <a:chOff x="101659" y="333327"/>
            <a:chExt cx="821337" cy="657689"/>
          </a:xfrm>
        </p:grpSpPr>
        <p:sp>
          <p:nvSpPr>
            <p:cNvPr id="16" name="标题 1"/>
            <p:cNvSpPr txBox="1"/>
            <p:nvPr/>
          </p:nvSpPr>
          <p:spPr>
            <a:xfrm>
              <a:off x="303028" y="444500"/>
              <a:ext cx="424180" cy="424180"/>
            </a:xfrm>
            <a:prstGeom prst="ellipse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标题 1"/>
            <p:cNvSpPr txBox="1"/>
            <p:nvPr/>
          </p:nvSpPr>
          <p:spPr>
            <a:xfrm rot="2029649">
              <a:off x="96519" y="544964"/>
              <a:ext cx="831617" cy="23441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24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958987" y="1968137"/>
            <a:ext cx="1021080" cy="1021080"/>
          </a:xfrm>
          <a:prstGeom prst="ellipse">
            <a:avLst/>
          </a:prstGeom>
          <a:solidFill>
            <a:schemeClr val="bg1"/>
          </a:solidFill>
          <a:ln w="44450" cap="sq">
            <a:solidFill>
              <a:schemeClr val="accent1"/>
            </a:solidFill>
            <a:miter/>
          </a:ln>
          <a:effectLst>
            <a:outerShdw blurRad="190500" dist="63500" dir="2700000" sx="102000" sy="102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265011" y="2274161"/>
            <a:ext cx="409032" cy="409032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180634" y="1968137"/>
            <a:ext cx="4502105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所在地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180634" y="2363786"/>
            <a:ext cx="4800011" cy="8913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石川県小松市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958987" y="3458421"/>
            <a:ext cx="1021080" cy="102108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7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 w="5225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65011" y="3799798"/>
            <a:ext cx="409032" cy="338327"/>
          </a:xfrm>
          <a:custGeom>
            <a:avLst/>
            <a:gdLst>
              <a:gd name="connsiteX0" fmla="*/ 153878 w 870468"/>
              <a:gd name="connsiteY0" fmla="*/ 353026 h 720000"/>
              <a:gd name="connsiteX1" fmla="*/ 449972 w 870468"/>
              <a:gd name="connsiteY1" fmla="*/ 353026 h 720000"/>
              <a:gd name="connsiteX2" fmla="*/ 489985 w 870468"/>
              <a:gd name="connsiteY2" fmla="*/ 393039 h 720000"/>
              <a:gd name="connsiteX3" fmla="*/ 449972 w 870468"/>
              <a:gd name="connsiteY3" fmla="*/ 433051 h 720000"/>
              <a:gd name="connsiteX4" fmla="*/ 153878 w 870468"/>
              <a:gd name="connsiteY4" fmla="*/ 433051 h 720000"/>
              <a:gd name="connsiteX5" fmla="*/ 113865 w 870468"/>
              <a:gd name="connsiteY5" fmla="*/ 393039 h 720000"/>
              <a:gd name="connsiteX6" fmla="*/ 153878 w 870468"/>
              <a:gd name="connsiteY6" fmla="*/ 353026 h 720000"/>
              <a:gd name="connsiteX7" fmla="*/ 68708 w 870468"/>
              <a:gd name="connsiteY7" fmla="*/ 275858 h 720000"/>
              <a:gd name="connsiteX8" fmla="*/ 68708 w 870468"/>
              <a:gd name="connsiteY8" fmla="*/ 603735 h 720000"/>
              <a:gd name="connsiteX9" fmla="*/ 116266 w 870468"/>
              <a:gd name="connsiteY9" fmla="*/ 651293 h 720000"/>
              <a:gd name="connsiteX10" fmla="*/ 598821 w 870468"/>
              <a:gd name="connsiteY10" fmla="*/ 651293 h 720000"/>
              <a:gd name="connsiteX11" fmla="*/ 754317 w 870468"/>
              <a:gd name="connsiteY11" fmla="*/ 651293 h 720000"/>
              <a:gd name="connsiteX12" fmla="*/ 801875 w 870468"/>
              <a:gd name="connsiteY12" fmla="*/ 603735 h 720000"/>
              <a:gd name="connsiteX13" fmla="*/ 801875 w 870468"/>
              <a:gd name="connsiteY13" fmla="*/ 275858 h 720000"/>
              <a:gd name="connsiteX14" fmla="*/ 598821 w 870468"/>
              <a:gd name="connsiteY14" fmla="*/ 275858 h 720000"/>
              <a:gd name="connsiteX15" fmla="*/ 116266 w 870468"/>
              <a:gd name="connsiteY15" fmla="*/ 68593 h 720000"/>
              <a:gd name="connsiteX16" fmla="*/ 68708 w 870468"/>
              <a:gd name="connsiteY16" fmla="*/ 116151 h 720000"/>
              <a:gd name="connsiteX17" fmla="*/ 68708 w 870468"/>
              <a:gd name="connsiteY17" fmla="*/ 207265 h 720000"/>
              <a:gd name="connsiteX18" fmla="*/ 598821 w 870468"/>
              <a:gd name="connsiteY18" fmla="*/ 207265 h 720000"/>
              <a:gd name="connsiteX19" fmla="*/ 801875 w 870468"/>
              <a:gd name="connsiteY19" fmla="*/ 207265 h 720000"/>
              <a:gd name="connsiteX20" fmla="*/ 801875 w 870468"/>
              <a:gd name="connsiteY20" fmla="*/ 116151 h 720000"/>
              <a:gd name="connsiteX21" fmla="*/ 754317 w 870468"/>
              <a:gd name="connsiteY21" fmla="*/ 68593 h 720000"/>
              <a:gd name="connsiteX22" fmla="*/ 598821 w 870468"/>
              <a:gd name="connsiteY22" fmla="*/ 68593 h 720000"/>
              <a:gd name="connsiteX23" fmla="*/ 116266 w 870468"/>
              <a:gd name="connsiteY23" fmla="*/ 0 h 720000"/>
              <a:gd name="connsiteX24" fmla="*/ 598821 w 870468"/>
              <a:gd name="connsiteY24" fmla="*/ 0 h 720000"/>
              <a:gd name="connsiteX25" fmla="*/ 754317 w 870468"/>
              <a:gd name="connsiteY25" fmla="*/ 0 h 720000"/>
              <a:gd name="connsiteX26" fmla="*/ 870468 w 870468"/>
              <a:gd name="connsiteY26" fmla="*/ 116151 h 720000"/>
              <a:gd name="connsiteX27" fmla="*/ 870468 w 870468"/>
              <a:gd name="connsiteY27" fmla="*/ 241562 h 720000"/>
              <a:gd name="connsiteX28" fmla="*/ 870468 w 870468"/>
              <a:gd name="connsiteY28" fmla="*/ 603735 h 720000"/>
              <a:gd name="connsiteX29" fmla="*/ 754317 w 870468"/>
              <a:gd name="connsiteY29" fmla="*/ 720000 h 720000"/>
              <a:gd name="connsiteX30" fmla="*/ 598821 w 870468"/>
              <a:gd name="connsiteY30" fmla="*/ 720000 h 720000"/>
              <a:gd name="connsiteX31" fmla="*/ 116266 w 870468"/>
              <a:gd name="connsiteY31" fmla="*/ 720000 h 720000"/>
              <a:gd name="connsiteX32" fmla="*/ 115 w 870468"/>
              <a:gd name="connsiteY32" fmla="*/ 603849 h 720000"/>
              <a:gd name="connsiteX33" fmla="*/ 115 w 870468"/>
              <a:gd name="connsiteY33" fmla="*/ 241841 h 720000"/>
              <a:gd name="connsiteX34" fmla="*/ 0 w 870468"/>
              <a:gd name="connsiteY34" fmla="*/ 241562 h 720000"/>
              <a:gd name="connsiteX35" fmla="*/ 115 w 870468"/>
              <a:gd name="connsiteY35" fmla="*/ 241284 h 720000"/>
              <a:gd name="connsiteX36" fmla="*/ 115 w 870468"/>
              <a:gd name="connsiteY36" fmla="*/ 116151 h 720000"/>
              <a:gd name="connsiteX37" fmla="*/ 116266 w 870468"/>
              <a:gd name="connsiteY37" fmla="*/ 0 h 720000"/>
            </a:gdLst>
            <a:ahLst/>
            <a:cxnLst/>
            <a:rect l="l" t="t" r="r" b="b"/>
            <a:pathLst>
              <a:path w="870468" h="720000">
                <a:moveTo>
                  <a:pt x="153878" y="353026"/>
                </a:moveTo>
                <a:lnTo>
                  <a:pt x="449972" y="353026"/>
                </a:lnTo>
                <a:cubicBezTo>
                  <a:pt x="472036" y="353026"/>
                  <a:pt x="489985" y="370975"/>
                  <a:pt x="489985" y="393039"/>
                </a:cubicBezTo>
                <a:cubicBezTo>
                  <a:pt x="489985" y="415103"/>
                  <a:pt x="472150" y="433051"/>
                  <a:pt x="449972" y="433051"/>
                </a:cubicBezTo>
                <a:lnTo>
                  <a:pt x="153878" y="433051"/>
                </a:lnTo>
                <a:cubicBezTo>
                  <a:pt x="131814" y="433051"/>
                  <a:pt x="113865" y="415103"/>
                  <a:pt x="113865" y="393039"/>
                </a:cubicBezTo>
                <a:cubicBezTo>
                  <a:pt x="113865" y="370975"/>
                  <a:pt x="131814" y="353026"/>
                  <a:pt x="153878" y="353026"/>
                </a:cubicBezTo>
                <a:close/>
                <a:moveTo>
                  <a:pt x="68708" y="275858"/>
                </a:moveTo>
                <a:lnTo>
                  <a:pt x="68708" y="603735"/>
                </a:lnTo>
                <a:cubicBezTo>
                  <a:pt x="68708" y="630029"/>
                  <a:pt x="90087" y="651293"/>
                  <a:pt x="116266" y="651293"/>
                </a:cubicBezTo>
                <a:lnTo>
                  <a:pt x="598821" y="651293"/>
                </a:lnTo>
                <a:lnTo>
                  <a:pt x="754317" y="651293"/>
                </a:lnTo>
                <a:cubicBezTo>
                  <a:pt x="780611" y="651293"/>
                  <a:pt x="801875" y="629915"/>
                  <a:pt x="801875" y="603735"/>
                </a:cubicBezTo>
                <a:lnTo>
                  <a:pt x="801875" y="275858"/>
                </a:lnTo>
                <a:lnTo>
                  <a:pt x="598821" y="275858"/>
                </a:lnTo>
                <a:close/>
                <a:moveTo>
                  <a:pt x="116266" y="68593"/>
                </a:moveTo>
                <a:cubicBezTo>
                  <a:pt x="89972" y="68593"/>
                  <a:pt x="68708" y="89972"/>
                  <a:pt x="68708" y="116151"/>
                </a:cubicBezTo>
                <a:lnTo>
                  <a:pt x="68708" y="207265"/>
                </a:lnTo>
                <a:lnTo>
                  <a:pt x="598821" y="207265"/>
                </a:lnTo>
                <a:lnTo>
                  <a:pt x="801875" y="207265"/>
                </a:lnTo>
                <a:lnTo>
                  <a:pt x="801875" y="116151"/>
                </a:lnTo>
                <a:cubicBezTo>
                  <a:pt x="801875" y="89857"/>
                  <a:pt x="780497" y="68593"/>
                  <a:pt x="754317" y="68593"/>
                </a:cubicBezTo>
                <a:lnTo>
                  <a:pt x="598821" y="68593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1"/>
                </a:cubicBezTo>
                <a:lnTo>
                  <a:pt x="870468" y="241562"/>
                </a:lnTo>
                <a:lnTo>
                  <a:pt x="870468" y="603735"/>
                </a:lnTo>
                <a:cubicBezTo>
                  <a:pt x="870468" y="667869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69"/>
                  <a:pt x="115" y="603849"/>
                </a:cubicBezTo>
                <a:lnTo>
                  <a:pt x="115" y="241841"/>
                </a:lnTo>
                <a:lnTo>
                  <a:pt x="0" y="241562"/>
                </a:lnTo>
                <a:lnTo>
                  <a:pt x="115" y="241284"/>
                </a:lnTo>
                <a:lnTo>
                  <a:pt x="115" y="116151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180634" y="3458421"/>
            <a:ext cx="4502105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主な生産品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2180634" y="3854070"/>
            <a:ext cx="4800011" cy="8913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サラダ菜、レタス、黒人参など100種類の野菜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958987" y="4948705"/>
            <a:ext cx="1021080" cy="1021080"/>
          </a:xfrm>
          <a:prstGeom prst="ellipse">
            <a:avLst/>
          </a:prstGeom>
          <a:solidFill>
            <a:schemeClr val="bg1"/>
          </a:solidFill>
          <a:ln w="44450" cap="sq">
            <a:solidFill>
              <a:schemeClr val="accent1"/>
            </a:solidFill>
            <a:miter/>
          </a:ln>
          <a:effectLst>
            <a:outerShdw blurRad="190500" dist="63500" dir="2700000" sx="102000" sy="102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265011" y="5270054"/>
            <a:ext cx="409032" cy="378383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tx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2180634" y="4948705"/>
            <a:ext cx="4502105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特徴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2180634" y="5344354"/>
            <a:ext cx="4800011" cy="8913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サラダ用の野菜を中心に有機JASで栽培しています。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7330440" y="1861457"/>
            <a:ext cx="4221480" cy="4213860"/>
          </a:xfrm>
          <a:prstGeom prst="rect">
            <a:avLst/>
          </a:prstGeom>
          <a:blipFill>
            <a:blip r:embed="rId2"/>
            <a:srcRect/>
            <a:tile tx="0" ty="0" sx="100000" sy="100000" algn="tl"/>
          </a:blip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96247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西田農園</a:t>
            </a:r>
            <a:endParaRPr kumimoji="1" lang="zh-CN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101659" y="333327"/>
            <a:ext cx="821337" cy="657689"/>
            <a:chOff x="101659" y="333327"/>
            <a:chExt cx="821337" cy="657689"/>
          </a:xfrm>
        </p:grpSpPr>
        <p:sp>
          <p:nvSpPr>
            <p:cNvPr id="19" name="标题 1"/>
            <p:cNvSpPr txBox="1"/>
            <p:nvPr/>
          </p:nvSpPr>
          <p:spPr>
            <a:xfrm>
              <a:off x="303028" y="444500"/>
              <a:ext cx="424180" cy="424180"/>
            </a:xfrm>
            <a:prstGeom prst="ellipse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标题 1"/>
            <p:cNvSpPr txBox="1"/>
            <p:nvPr/>
          </p:nvSpPr>
          <p:spPr>
            <a:xfrm rot="2029649">
              <a:off x="96519" y="544964"/>
              <a:ext cx="831617" cy="23441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24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" name="标题 1"/>
          <p:cNvCxnSpPr/>
          <p:nvPr/>
        </p:nvCxnSpPr>
        <p:spPr>
          <a:xfrm>
            <a:off x="1733328" y="1968037"/>
            <a:ext cx="6708254" cy="1"/>
          </a:xfrm>
          <a:prstGeom prst="line">
            <a:avLst/>
          </a:prstGeom>
          <a:noFill/>
          <a:ln w="25400" cap="sq">
            <a:solidFill>
              <a:schemeClr val="tx2">
                <a:alpha val="10000"/>
              </a:schemeClr>
            </a:solidFill>
            <a:miter/>
          </a:ln>
        </p:spPr>
      </p:cxnSp>
      <p:sp>
        <p:nvSpPr>
          <p:cNvPr id="4" name="标题 1"/>
          <p:cNvSpPr txBox="1"/>
          <p:nvPr/>
        </p:nvSpPr>
        <p:spPr>
          <a:xfrm>
            <a:off x="1663841" y="1919516"/>
            <a:ext cx="97043" cy="97043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  <a:effectLst>
            <a:outerShdw blurRad="88900" dist="38100" dir="540000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5025613" y="1919516"/>
            <a:ext cx="97043" cy="97043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  <a:effectLst>
            <a:outerShdw blurRad="88900" dist="38100" dir="540000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403015" y="1919516"/>
            <a:ext cx="97043" cy="97043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88900" dist="38100" dir="540000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278246" y="2199765"/>
            <a:ext cx="2893953" cy="3237349"/>
          </a:xfrm>
          <a:custGeom>
            <a:avLst/>
            <a:gdLst>
              <a:gd name="connsiteX0" fmla="*/ 0 w 2589153"/>
              <a:gd name="connsiteY0" fmla="*/ 142012 h 2907149"/>
              <a:gd name="connsiteX1" fmla="*/ 2589153 w 2589153"/>
              <a:gd name="connsiteY1" fmla="*/ 142012 h 2907149"/>
              <a:gd name="connsiteX2" fmla="*/ 2589153 w 2589153"/>
              <a:gd name="connsiteY2" fmla="*/ 2907149 h 2907149"/>
              <a:gd name="connsiteX3" fmla="*/ 0 w 2589153"/>
              <a:gd name="connsiteY3" fmla="*/ 2907149 h 2907149"/>
              <a:gd name="connsiteX4" fmla="*/ 369152 w 2589153"/>
              <a:gd name="connsiteY4" fmla="*/ 0 h 2907149"/>
              <a:gd name="connsiteX5" fmla="*/ 496088 w 2589153"/>
              <a:gd name="connsiteY5" fmla="*/ 142009 h 2907149"/>
              <a:gd name="connsiteX6" fmla="*/ 242216 w 2589153"/>
              <a:gd name="connsiteY6" fmla="*/ 142009 h 2907149"/>
            </a:gdLst>
            <a:ahLst/>
            <a:cxnLst/>
            <a:rect l="l" t="t" r="r" b="b"/>
            <a:pathLst>
              <a:path w="2589153" h="2907149">
                <a:moveTo>
                  <a:pt x="0" y="142012"/>
                </a:moveTo>
                <a:lnTo>
                  <a:pt x="2589153" y="142012"/>
                </a:lnTo>
                <a:lnTo>
                  <a:pt x="2589153" y="2907149"/>
                </a:lnTo>
                <a:lnTo>
                  <a:pt x="0" y="2907149"/>
                </a:lnTo>
                <a:close/>
                <a:moveTo>
                  <a:pt x="369152" y="0"/>
                </a:moveTo>
                <a:lnTo>
                  <a:pt x="496088" y="142009"/>
                </a:lnTo>
                <a:lnTo>
                  <a:pt x="242216" y="1420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>
            <a:outerShdw blurRad="38100" dist="12700" dir="27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274320" tIns="0" rIns="91440" bIns="365760" rtlCol="0" anchor="b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646676" y="2199765"/>
            <a:ext cx="2893953" cy="3235835"/>
          </a:xfrm>
          <a:custGeom>
            <a:avLst/>
            <a:gdLst>
              <a:gd name="connsiteX0" fmla="*/ 0 w 2589153"/>
              <a:gd name="connsiteY0" fmla="*/ 142012 h 2907149"/>
              <a:gd name="connsiteX1" fmla="*/ 2589153 w 2589153"/>
              <a:gd name="connsiteY1" fmla="*/ 142012 h 2907149"/>
              <a:gd name="connsiteX2" fmla="*/ 2589153 w 2589153"/>
              <a:gd name="connsiteY2" fmla="*/ 2907149 h 2907149"/>
              <a:gd name="connsiteX3" fmla="*/ 0 w 2589153"/>
              <a:gd name="connsiteY3" fmla="*/ 2907149 h 2907149"/>
              <a:gd name="connsiteX4" fmla="*/ 369152 w 2589153"/>
              <a:gd name="connsiteY4" fmla="*/ 0 h 2907149"/>
              <a:gd name="connsiteX5" fmla="*/ 496088 w 2589153"/>
              <a:gd name="connsiteY5" fmla="*/ 142009 h 2907149"/>
              <a:gd name="connsiteX6" fmla="*/ 242216 w 2589153"/>
              <a:gd name="connsiteY6" fmla="*/ 142009 h 2907149"/>
            </a:gdLst>
            <a:ahLst/>
            <a:cxnLst/>
            <a:rect l="l" t="t" r="r" b="b"/>
            <a:pathLst>
              <a:path w="2589153" h="2907149">
                <a:moveTo>
                  <a:pt x="0" y="142012"/>
                </a:moveTo>
                <a:lnTo>
                  <a:pt x="2589153" y="142012"/>
                </a:lnTo>
                <a:lnTo>
                  <a:pt x="2589153" y="2907149"/>
                </a:lnTo>
                <a:lnTo>
                  <a:pt x="0" y="2907149"/>
                </a:lnTo>
                <a:close/>
                <a:moveTo>
                  <a:pt x="369152" y="0"/>
                </a:moveTo>
                <a:lnTo>
                  <a:pt x="496088" y="142009"/>
                </a:lnTo>
                <a:lnTo>
                  <a:pt x="242216" y="1420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>
            <a:outerShdw blurRad="38100" dist="12700" dir="27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274320" tIns="0" rIns="91440" bIns="365760" rtlCol="0" anchor="b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8015106" y="2199765"/>
            <a:ext cx="2957453" cy="3235835"/>
          </a:xfrm>
          <a:custGeom>
            <a:avLst/>
            <a:gdLst>
              <a:gd name="connsiteX0" fmla="*/ 0 w 2589153"/>
              <a:gd name="connsiteY0" fmla="*/ 142012 h 2907149"/>
              <a:gd name="connsiteX1" fmla="*/ 2589153 w 2589153"/>
              <a:gd name="connsiteY1" fmla="*/ 142012 h 2907149"/>
              <a:gd name="connsiteX2" fmla="*/ 2589153 w 2589153"/>
              <a:gd name="connsiteY2" fmla="*/ 2907149 h 2907149"/>
              <a:gd name="connsiteX3" fmla="*/ 0 w 2589153"/>
              <a:gd name="connsiteY3" fmla="*/ 2907149 h 2907149"/>
              <a:gd name="connsiteX4" fmla="*/ 369152 w 2589153"/>
              <a:gd name="connsiteY4" fmla="*/ 0 h 2907149"/>
              <a:gd name="connsiteX5" fmla="*/ 496088 w 2589153"/>
              <a:gd name="connsiteY5" fmla="*/ 142009 h 2907149"/>
              <a:gd name="connsiteX6" fmla="*/ 242216 w 2589153"/>
              <a:gd name="connsiteY6" fmla="*/ 142009 h 2907149"/>
            </a:gdLst>
            <a:ahLst/>
            <a:cxnLst/>
            <a:rect l="l" t="t" r="r" b="b"/>
            <a:pathLst>
              <a:path w="2589153" h="2907149">
                <a:moveTo>
                  <a:pt x="0" y="142012"/>
                </a:moveTo>
                <a:lnTo>
                  <a:pt x="2589153" y="142012"/>
                </a:lnTo>
                <a:lnTo>
                  <a:pt x="2589153" y="2907149"/>
                </a:lnTo>
                <a:lnTo>
                  <a:pt x="0" y="2907149"/>
                </a:lnTo>
                <a:close/>
                <a:moveTo>
                  <a:pt x="369152" y="0"/>
                </a:moveTo>
                <a:lnTo>
                  <a:pt x="496088" y="142009"/>
                </a:lnTo>
                <a:lnTo>
                  <a:pt x="242216" y="142009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blurRad="762000" dist="254000" dir="5400000" algn="t" rotWithShape="0">
              <a:srgbClr val="000000">
                <a:alpha val="20000"/>
              </a:srgbClr>
            </a:outerShdw>
          </a:effectLst>
        </p:spPr>
        <p:txBody>
          <a:bodyPr vert="horz" wrap="square" lIns="274320" tIns="0" rIns="91440" bIns="365760" rtlCol="0" anchor="b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489665" y="2660144"/>
            <a:ext cx="536912" cy="536912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100" tIns="38100" rIns="38100" bIns="3810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878395" y="2694417"/>
            <a:ext cx="534980" cy="468367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100" tIns="38100" rIns="38100" bIns="3810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270492" y="2652262"/>
            <a:ext cx="597442" cy="552676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38100" tIns="38100" rIns="38100" bIns="3810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489664" y="3425610"/>
            <a:ext cx="2472736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所在地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878394" y="3425610"/>
            <a:ext cx="2449506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主な生産品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8270491" y="3425610"/>
            <a:ext cx="2473709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B292E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特徴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1489665" y="3857622"/>
            <a:ext cx="2474285" cy="14636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石川県能美市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4878395" y="3857622"/>
            <a:ext cx="2448885" cy="14636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米、大豆、味噌、糀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8270492" y="3857622"/>
            <a:ext cx="2474285" cy="14636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多様な有機農産物を生産しています。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96247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たかはし農園</a:t>
            </a:r>
            <a:endParaRPr kumimoji="1" lang="zh-CN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101659" y="333327"/>
            <a:ext cx="821337" cy="657689"/>
            <a:chOff x="101659" y="333327"/>
            <a:chExt cx="821337" cy="657689"/>
          </a:xfrm>
        </p:grpSpPr>
        <p:sp>
          <p:nvSpPr>
            <p:cNvPr id="22" name="标题 1"/>
            <p:cNvSpPr txBox="1"/>
            <p:nvPr/>
          </p:nvSpPr>
          <p:spPr>
            <a:xfrm>
              <a:off x="303028" y="444500"/>
              <a:ext cx="424180" cy="424180"/>
            </a:xfrm>
            <a:prstGeom prst="ellipse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标题 1"/>
            <p:cNvSpPr txBox="1"/>
            <p:nvPr/>
          </p:nvSpPr>
          <p:spPr>
            <a:xfrm rot="2029649">
              <a:off x="96519" y="544964"/>
              <a:ext cx="831617" cy="23441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24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8100000">
            <a:off x="1497659" y="1415742"/>
            <a:ext cx="1120289" cy="1120289"/>
          </a:xfrm>
          <a:prstGeom prst="teardrop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2798857" y="1976190"/>
            <a:ext cx="8091332" cy="79186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石川県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798856" y="1512450"/>
            <a:ext cx="8091332" cy="32673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B292E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所在地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566028" y="1484111"/>
            <a:ext cx="983550" cy="983550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815763" y="1763987"/>
            <a:ext cx="484082" cy="423799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8100000">
            <a:off x="1497659" y="3028409"/>
            <a:ext cx="1120289" cy="1120289"/>
          </a:xfrm>
          <a:prstGeom prst="teardrop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798857" y="3588857"/>
            <a:ext cx="8091332" cy="79186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有機米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2798856" y="3125117"/>
            <a:ext cx="8091332" cy="32673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D3473B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主な生産品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566028" y="3096778"/>
            <a:ext cx="983550" cy="983550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815763" y="3364649"/>
            <a:ext cx="484082" cy="447809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2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8100000">
            <a:off x="1497659" y="4641076"/>
            <a:ext cx="1120289" cy="1120289"/>
          </a:xfrm>
          <a:prstGeom prst="teardrop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2798857" y="5201524"/>
            <a:ext cx="8091332" cy="79186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26年以上にわたり農薬や化学肥料を使用せず、EM農法で有機栽培を行っています。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2798856" y="4737784"/>
            <a:ext cx="8091332" cy="32673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B292E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特徴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1566028" y="4709445"/>
            <a:ext cx="983550" cy="983550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1815763" y="4977316"/>
            <a:ext cx="484082" cy="447809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6247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金沢加賀百万石ほんだ農場</a:t>
            </a:r>
            <a:endParaRPr kumimoji="1" lang="zh-CN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101659" y="333327"/>
            <a:ext cx="821337" cy="657689"/>
            <a:chOff x="101659" y="333327"/>
            <a:chExt cx="821337" cy="657689"/>
          </a:xfrm>
        </p:grpSpPr>
        <p:sp>
          <p:nvSpPr>
            <p:cNvPr id="21" name="标题 1"/>
            <p:cNvSpPr txBox="1"/>
            <p:nvPr/>
          </p:nvSpPr>
          <p:spPr>
            <a:xfrm>
              <a:off x="303028" y="444500"/>
              <a:ext cx="424180" cy="424180"/>
            </a:xfrm>
            <a:prstGeom prst="ellipse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标题 1"/>
            <p:cNvSpPr txBox="1"/>
            <p:nvPr/>
          </p:nvSpPr>
          <p:spPr>
            <a:xfrm rot="2029649">
              <a:off x="96519" y="544964"/>
              <a:ext cx="831617" cy="23441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24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6200000">
            <a:off x="660400" y="1899446"/>
            <a:ext cx="3465508" cy="3465508"/>
          </a:xfrm>
          <a:prstGeom prst="teardrop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200000">
            <a:off x="728678" y="1962204"/>
            <a:ext cx="3339992" cy="3339992"/>
          </a:xfrm>
          <a:prstGeom prst="teardrop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839302" y="2066795"/>
            <a:ext cx="153405" cy="153403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92008" y="3073677"/>
            <a:ext cx="2754275" cy="18400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石川県能登島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16200000">
            <a:off x="4356896" y="1899446"/>
            <a:ext cx="3465508" cy="3465508"/>
          </a:xfrm>
          <a:prstGeom prst="teardrop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16200000">
            <a:off x="4425174" y="1962204"/>
            <a:ext cx="3339992" cy="3339992"/>
          </a:xfrm>
          <a:prstGeom prst="teardrop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535798" y="2066795"/>
            <a:ext cx="153405" cy="153403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688504" y="3073677"/>
            <a:ext cx="2754275" cy="18400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有機野菜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992009" y="2324704"/>
            <a:ext cx="2734750" cy="6618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所在地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688506" y="2324704"/>
            <a:ext cx="2734750" cy="6618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主な生産品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16200000">
            <a:off x="8053392" y="1899446"/>
            <a:ext cx="3465508" cy="3465508"/>
          </a:xfrm>
          <a:prstGeom prst="teardrop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16200000">
            <a:off x="8121670" y="1962204"/>
            <a:ext cx="3339992" cy="3339992"/>
          </a:xfrm>
          <a:prstGeom prst="teardrop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8232294" y="2066795"/>
            <a:ext cx="153405" cy="153403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385000" y="3073677"/>
            <a:ext cx="2754275" cy="18400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赤土の土づくりから味にこだわる有機野菜を生産しています。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385001" y="2324704"/>
            <a:ext cx="2734750" cy="6618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特徴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452878" y="334470"/>
            <a:ext cx="8171180" cy="655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6247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高農園</a:t>
            </a:r>
            <a:endParaRPr kumimoji="1" lang="zh-CN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101659" y="333327"/>
            <a:ext cx="821337" cy="657689"/>
            <a:chOff x="101659" y="333327"/>
            <a:chExt cx="821337" cy="657689"/>
          </a:xfrm>
        </p:grpSpPr>
        <p:sp>
          <p:nvSpPr>
            <p:cNvPr id="21" name="标题 1"/>
            <p:cNvSpPr txBox="1"/>
            <p:nvPr/>
          </p:nvSpPr>
          <p:spPr>
            <a:xfrm>
              <a:off x="303028" y="444500"/>
              <a:ext cx="424180" cy="424180"/>
            </a:xfrm>
            <a:prstGeom prst="ellipse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标题 1"/>
            <p:cNvSpPr txBox="1"/>
            <p:nvPr/>
          </p:nvSpPr>
          <p:spPr>
            <a:xfrm rot="2029649">
              <a:off x="96519" y="544964"/>
              <a:ext cx="831617" cy="23441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B292E"/>
      </a:accent1>
      <a:accent2>
        <a:srgbClr val="D3473B"/>
      </a:accent2>
      <a:accent3>
        <a:srgbClr val="C1BE9A"/>
      </a:accent3>
      <a:accent4>
        <a:srgbClr val="DEEDA9"/>
      </a:accent4>
      <a:accent5>
        <a:srgbClr val="600C20"/>
      </a:accent5>
      <a:accent6>
        <a:srgbClr val="F4B919"/>
      </a:accent6>
      <a:hlink>
        <a:srgbClr val="4472C4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ワイド画面</PresentationFormat>
  <Paragraphs>56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OPPOSans M</vt:lpstr>
      <vt:lpstr>Source Han Sans</vt:lpstr>
      <vt:lpstr>OPPOSans H</vt:lpstr>
      <vt:lpstr>SourceHanSerifJP-Bold</vt:lpstr>
      <vt:lpstr>SourceHanSerifJP-Regular</vt:lpstr>
      <vt:lpstr>Arial</vt:lpstr>
      <vt:lpstr>Office 主题​​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遠田幹雄</dc:creator>
  <cp:lastModifiedBy>遠田幹雄</cp:lastModifiedBy>
  <cp:revision>1</cp:revision>
  <dcterms:modified xsi:type="dcterms:W3CDTF">2024-10-11T23:21:08Z</dcterms:modified>
</cp:coreProperties>
</file>