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5" d="100"/>
          <a:sy n="115" d="100"/>
        </p:scale>
        <p:origin x="10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1"/>
  <c:style val="2"/>
  <c:chart>
    <c:autoTitleDeleted val="1"/>
    <c:plotArea>
      <c:layout/>
      <c:barChart>
        <c:barDir val="col"/>
        <c:grouping val="clustered"/>
        <c:varyColors val="0"/>
        <c:ser>
          <c:idx val="0"/>
          <c:order val="0"/>
          <c:tx>
            <c:strRef>
              <c:f>Sheet1!$B$1</c:f>
              <c:strCache>
                <c:ptCount val="1"/>
                <c:pt idx="0">
                  <c:v>月額費用 (USD)</c:v>
                </c:pt>
              </c:strCache>
            </c:strRef>
          </c:tx>
          <c:spPr>
            <a:solidFill>
              <a:srgbClr val="5B82C4"/>
            </a:solidFill>
            <a:effectLst/>
          </c:spPr>
          <c:invertIfNegative val="0"/>
          <c:cat>
            <c:strRef>
              <c:f>Sheet1!$A$2:$A$7</c:f>
              <c:strCache>
                <c:ptCount val="6"/>
                <c:pt idx="0">
                  <c:v>ChatGPT Free</c:v>
                </c:pt>
                <c:pt idx="1">
                  <c:v>ChatGPT Plus</c:v>
                </c:pt>
                <c:pt idx="2">
                  <c:v>DALL‑E Free</c:v>
                </c:pt>
                <c:pt idx="3">
                  <c:v>DALL‑E (Plus)</c:v>
                </c:pt>
                <c:pt idx="4">
                  <c:v>Midjourney</c:v>
                </c:pt>
                <c:pt idx="5">
                  <c:v>Stable Diffusion</c:v>
                </c:pt>
              </c:strCache>
            </c:strRef>
          </c:cat>
          <c:val>
            <c:numRef>
              <c:f>Sheet1!$B$2:$B$7</c:f>
              <c:numCache>
                <c:formatCode>General</c:formatCode>
                <c:ptCount val="6"/>
                <c:pt idx="0">
                  <c:v>0</c:v>
                </c:pt>
                <c:pt idx="1">
                  <c:v>20</c:v>
                </c:pt>
                <c:pt idx="2">
                  <c:v>0</c:v>
                </c:pt>
                <c:pt idx="3">
                  <c:v>20</c:v>
                </c:pt>
                <c:pt idx="4">
                  <c:v>10</c:v>
                </c:pt>
                <c:pt idx="5">
                  <c:v>0</c:v>
                </c:pt>
              </c:numCache>
            </c:numRef>
          </c:val>
          <c:extLst>
            <c:ext xmlns:c16="http://schemas.microsoft.com/office/drawing/2014/chart" uri="{C3380CC4-5D6E-409C-BE32-E72D297353CC}">
              <c16:uniqueId val="{00000000-294C-4E2A-A8DB-56034239C0F2}"/>
            </c:ext>
          </c:extLst>
        </c:ser>
        <c:ser>
          <c:idx val="1"/>
          <c:order val="1"/>
          <c:tx>
            <c:strRef>
              <c:f>Sheet1!$C$1</c:f>
              <c:strCache>
                <c:ptCount val="1"/>
                <c:pt idx="0">
                  <c:v>機能スコア (0-5)</c:v>
                </c:pt>
              </c:strCache>
            </c:strRef>
          </c:tx>
          <c:spPr>
            <a:solidFill>
              <a:srgbClr val="A3C4E9"/>
            </a:solidFill>
            <a:effectLst/>
          </c:spPr>
          <c:invertIfNegative val="0"/>
          <c:cat>
            <c:strRef>
              <c:f>Sheet1!$A$2:$A$7</c:f>
              <c:strCache>
                <c:ptCount val="6"/>
                <c:pt idx="0">
                  <c:v>ChatGPT Free</c:v>
                </c:pt>
                <c:pt idx="1">
                  <c:v>ChatGPT Plus</c:v>
                </c:pt>
                <c:pt idx="2">
                  <c:v>DALL‑E Free</c:v>
                </c:pt>
                <c:pt idx="3">
                  <c:v>DALL‑E (Plus)</c:v>
                </c:pt>
                <c:pt idx="4">
                  <c:v>Midjourney</c:v>
                </c:pt>
                <c:pt idx="5">
                  <c:v>Stable Diffusion</c:v>
                </c:pt>
              </c:strCache>
            </c:strRef>
          </c:cat>
          <c:val>
            <c:numRef>
              <c:f>Sheet1!$C$2:$C$7</c:f>
              <c:numCache>
                <c:formatCode>General</c:formatCode>
                <c:ptCount val="6"/>
                <c:pt idx="0">
                  <c:v>2</c:v>
                </c:pt>
                <c:pt idx="1">
                  <c:v>5</c:v>
                </c:pt>
                <c:pt idx="2">
                  <c:v>3</c:v>
                </c:pt>
                <c:pt idx="3">
                  <c:v>5</c:v>
                </c:pt>
                <c:pt idx="4">
                  <c:v>5</c:v>
                </c:pt>
                <c:pt idx="5">
                  <c:v>4</c:v>
                </c:pt>
              </c:numCache>
            </c:numRef>
          </c:val>
          <c:extLst>
            <c:ext xmlns:c16="http://schemas.microsoft.com/office/drawing/2014/chart" uri="{C3380CC4-5D6E-409C-BE32-E72D297353CC}">
              <c16:uniqueId val="{00000001-294C-4E2A-A8DB-56034239C0F2}"/>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030A18"/>
                </a:solidFill>
                <a:latin typeface="Arial"/>
              </a:defRPr>
            </a:pPr>
            <a:endParaRPr lang="en-US"/>
          </a:p>
        </c:txPr>
        <c:crossAx val="2094734552"/>
        <c:crosses val="autoZero"/>
        <c:auto val="1"/>
        <c:lblAlgn val="ctr"/>
        <c:lblOffset val="100"/>
        <c:noMultiLvlLbl val="1"/>
      </c:catAx>
      <c:valAx>
        <c:axId val="2094734552"/>
        <c:scaling>
          <c:orientation val="minMax"/>
          <c:max val="25"/>
          <c:min val="0"/>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030A18"/>
                </a:solidFill>
                <a:latin typeface="Arial"/>
              </a:defRPr>
            </a:pPr>
            <a:endParaRPr lang="en-US"/>
          </a:p>
        </c:txPr>
        <c:crossAx val="2094734554"/>
        <c:crosses val="autoZero"/>
        <c:crossBetween val="between"/>
        <c:majorUnit val="5"/>
      </c:valAx>
      <c:spPr>
        <a:noFill/>
        <a:ln>
          <a:noFill/>
        </a:ln>
        <a:effectLst/>
      </c:spPr>
    </c:plotArea>
    <c:legend>
      <c:legendPos val="b"/>
      <c:overlay val="0"/>
    </c:legend>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756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madgicx.com/blog/generative-ai-for-marketing#:~:text=Generative%20AI%20refers%20to%20artificial,on%20what%20it%20has%20learned" TargetMode="External"/><Relationship Id="rId4" Type="http://schemas.openxmlformats.org/officeDocument/2006/relationships/hyperlink" Target="&#12304;119837736976795&#8224;L18-L124&#123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12304;119837736976795&#8224;L18-L124&#12305;" TargetMode="External"/><Relationship Id="rId5" Type="http://schemas.openxmlformats.org/officeDocument/2006/relationships/hyperlink" Target="https://www.newarc.ai/blog/top-10-ai-software-tools-for-fashion-designers#:~:text=Fabric%20waste%20can%20also%20be,more%20environmentally%20responsible%20fashion%20practices" TargetMode="External"/><Relationship Id="rId4" Type="http://schemas.openxmlformats.org/officeDocument/2006/relationships/hyperlink" Target="https://www.newarc.ai/blog/top-10-ai-software-tools-for-fashion-designers#:~:text=Top%20Benefits%20of%20Using%20AI,in%20Fashion%20Desig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aloa.co/ai/comparisons/ai-image-comparison/midjourney-vs-stable-diffusion#:~:text=Pricing" TargetMode="External"/><Relationship Id="rId4" Type="http://schemas.openxmlformats.org/officeDocument/2006/relationships/hyperlink" Target="https://www.youreverydayai.com/free-chatgpt-vs-chatgpt-plus-whats-the-difference/#:~:text=ChatGPT%202025%3A%20Free%20vs,Featu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reverydayai.com/free-chatgpt-vs-chatgpt-plus-whats-the-difference/#:~:text=ChatGPT%202025%3A%20Free%20vs,Featur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aloa.co/ai/comparisons/ai-image-comparison/midjourney-vs-stable-diffusion#:~:text=Pricing" TargetMode="External"/><Relationship Id="rId5" Type="http://schemas.openxmlformats.org/officeDocument/2006/relationships/hyperlink" Target="https://www.eweek.com/artificial-intelligence/midjourney-vs-dalle/#:~:text=,OpenAI%20icon" TargetMode="External"/><Relationship Id="rId4" Type="http://schemas.openxmlformats.org/officeDocument/2006/relationships/hyperlink" Target="https://www.eweek.com/artificial-intelligence/midjourney-vs-dalle/#:~:text=Midjourney%20vs%20DALL,Glance"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s://aloa.co/ai/comparisons/ai-image-comparison/midjourney-vs-stable-diffusion#:~:text=Prici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eweek.com/artificial-intelligence/midjourney-vs-dalle/#:~:text=,OpenAI%20icon" TargetMode="External"/><Relationship Id="rId5" Type="http://schemas.openxmlformats.org/officeDocument/2006/relationships/hyperlink" Target="https://www.eweek.com/artificial-intelligence/midjourney-vs-dalle/#:~:text=Midjourney%20vs%20DALL,Glance" TargetMode="External"/><Relationship Id="rId4" Type="http://schemas.openxmlformats.org/officeDocument/2006/relationships/hyperlink" Target="https://www.youreverydayai.com/free-chatgpt-vs-chatgpt-plus-whats-the-difference/#:~:text=ChatGPT%202025%3A%20Free%20vs,Feature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maisonai.io/#:~:text=AI%E3%83%81%E3%83%A3%E3%83%83%E3%83%88" TargetMode="External"/><Relationship Id="rId3" Type="http://schemas.openxmlformats.org/officeDocument/2006/relationships/hyperlink" Target="https://prtimes.jp/main/html/rd/p/000000009.000155665.html#:~:text=AI%E3%80%8D%E3%81%AE%E6%B4%BB%E7%94%A8%E3%82%B7%E3%83%BC%E3%83%B3%E3%82%92%E3%80%81%E6%8B%85%E5%BD%93%E8%80%85%E3%81%B8%E3%81%AE%E3%82%A4%E3%83%B3%E3%82%BF%E3%83%93%E3%83%A5%E3%83%BC%E5%BD%A2%E5%BC%8F%E3%81%A7%E4%B8%81%E5%AF%A7%E3%81%AB%E7%B4%B9%E4%BB%8B%E3%80%82%20%E5%95%86%E5%93%81%E8%AA%AC%E6%98%8E%E6%96%87%E3%81%AE%E4%BD%9C%E6%88%90%E3%82%84SNS%E6%8A%95%E7%A8%BF%E3%80%81%E3%82%B9%E3%82%BF%E3%83%83%E3%83%95%E3%82%B9%E3%83%8A%E3%83%83%E3%83%97%E7%94%BB%E5%83%8F%E3%81%AE%E7%94%9F%E6%88%90%E3%81%AA%E3%81%A9%E3%81%AB%E5%8A%A0%E3%81%88%E3%81%A6%E3%80%81%E7%AE%A1%E7%90%86%E9%83%A8%E9%96%80%E3%81%A7%E3%81%AE%E3%83%81%E3%83%A3%E3%83%83%E3%83%88%E3%83%9C%E3%83%83%E3%83%88%20%E6%B4%BB%E7%94%A8%E3%80%81%E7%A4%BE%E5%86%85%E3%83%9E%E3%83%8B%E3%83%A5%E3%82%A2%E3%83%AB%E6%95%B4%E5%82%99%E3%81%AE%E5%8A%B9%E7%8E%87%E5%8C%96%E3%81%AA%E3%81%A9%E3%80%81%E5%B9%85%E5%BA%83%E3%81%84%E9%83%A8%E9%96%80%E3%81%A7%E3%81%AE%E6%B4%BB%E7%94%A8%E3%81%8C%E9%80%B2%E3%82%93%E3%81%A7%E3%81%84%E3%81%BE%E3%81%99%E3%80%82%E6%97%A5%E3%80%85%E3%81%AE%E6%A5%AD%E5%8B%99%E3%81%AB%E5%AF%84%E3%82%8A%E6%B7%BB%E3%81%A3%E3%81%9F%E4%BD%BF%E3%81%84%E6%96%B9%E3%81%8C%E8%A9%B0%E3%81%BE%E3%81%A3%E3%81%A6%E3%81%8A%E3%82%8A%E3%80%81%E5%B0%8E%E5%85%A5%E3%82%92%E6%A4%9C%E8%A8%8E%E3%81%99%E3%82%8B%E4%BC%81%E6%A5%AD%E3%81%AB%E3%81%A8%E3%81%A3%E3%81%A6%E3%82%82%E3%83%92%E3%83%B3%E3%83%88%E3%81%AB%E3%81%AA%E3%82%8B%E5%86%85%E5%AE%B9%20%E3%81%A7%E3%81%99%E3%80%82" TargetMode="External"/><Relationship Id="rId7" Type="http://schemas.openxmlformats.org/officeDocument/2006/relationships/hyperlink" Target="https://prtimes.jp/main/html/rd/p/000000009.000155665.html#:~:text=%E2%91%A0%E8%A4%87%E6%95%B0AI%E3%83%A2%E3%83%87%E3%83%AB%E3%81%AE%E3%82%B7%E3%83%BC%E3%83%A0%E3%83%AC%E3%82%B9%E6%B4%BB%E7%94%A8%E3%81%A8%E9%80%8F%E6%98%8E%E6%80%A7"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maisonai.io/#:~:text=%E5%A4%9A%E3%81%8F%E3%81%AE%E5%88%A9%E7%94%A8%E5%AE%9F%E7%B8%BE" TargetMode="External"/><Relationship Id="rId5" Type="http://schemas.openxmlformats.org/officeDocument/2006/relationships/hyperlink" Target="https://prtimes.jp/main/html/rd/p/000000009.000155665.html#:~:text=%E2%96%A0MaisonAI%E3%81%AE%E5%B0%8E%E5%85%A5%E5%AE%9F%E7%B8%BE%E3%81%A8%E5%BA%83%E3%81%8C%E3%82%8B%E6%B4%BB%E7%94%A8" TargetMode="External"/><Relationship Id="rId4" Type="http://schemas.openxmlformats.org/officeDocument/2006/relationships/hyperlink" Target="https://prtimes.jp/main/html/rd/p/000000009.000155665.html#:~:text=%E2%96%A0%E7%94%9F%E6%88%90AI%E3%83%97%E3%83%A9%E3%83%83%E3%83%88%E3%83%95%E3%82%A9%E3%83%BC%E3%83%A0%E3%80%8CMaison%20AI%E3%80%8D%E3%82%B5%E3%83%BC%E3%83%93%E3%82%B9%E6%A6%82%E8%A6%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ewarc.ai/blog/top-10-ai-software-tools-for-fashion-designers#:~:text=Fabric%20waste%20can%20also%20be,more%20environmentally%20responsible%20fashion%20practic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madgicx.com/blog/generative-ai-for-marketing#:~:text=Generative%20AI%20refers%20to%20artificial,on%20what%20it%20has%20learn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ewarc.ai/blog/top-10-ai-software-tools-for-fashion-designers#:~:text=Top%20Benefits%20of%20Using%20AI,in%20Fashion%20Desig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prtimes.jp/main/html/rd/p/000000009.000155665.html#:~:text=%E2%96%A0%E7%94%9F%E6%88%90AI%E3%83%97%E3%83%A9%E3%83%83%E3%83%88%E3%83%95%E3%82%A9%E3%83%BC%E3%83%A0%E3%80%8CMaison%20AI%E3%80%8D%E3%82%B5%E3%83%BC%E3%83%93%E3%82%B9%E6%A6%82%E8%A6%81" TargetMode="External"/><Relationship Id="rId4" Type="http://schemas.openxmlformats.org/officeDocument/2006/relationships/hyperlink" Target="https://www.youreverydayai.com/free-chatgpt-vs-chatgpt-plus-whats-the-difference/#:~:text=ChatGPT%202025%3A%20Free%20vs,Feat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F8FB"/>
        </a:solidFill>
        <a:effectLst/>
      </p:bgPr>
    </p:bg>
    <p:spTree>
      <p:nvGrpSpPr>
        <p:cNvPr id="1" name=""/>
        <p:cNvGrpSpPr/>
        <p:nvPr/>
      </p:nvGrpSpPr>
      <p:grpSpPr>
        <a:xfrm>
          <a:off x="0" y="0"/>
          <a:ext cx="0" cy="0"/>
          <a:chOff x="0" y="0"/>
          <a:chExt cx="0" cy="0"/>
        </a:xfrm>
      </p:grpSpPr>
      <p:pic>
        <p:nvPicPr>
          <p:cNvPr id="2" name="Image 0" descr="/home/oai/share/6fdc5356-2703-4d1a-a8ba-3deca27bea1c.png"/>
          <p:cNvPicPr>
            <a:picLocks noChangeAspect="1"/>
          </p:cNvPicPr>
          <p:nvPr/>
        </p:nvPicPr>
        <p:blipFill>
          <a:blip r:embed="rId3"/>
          <a:stretch>
            <a:fillRect/>
          </a:stretch>
        </p:blipFill>
        <p:spPr>
          <a:xfrm>
            <a:off x="4389120" y="1371600"/>
            <a:ext cx="4389120" cy="2926080"/>
          </a:xfrm>
          <a:prstGeom prst="rect">
            <a:avLst/>
          </a:prstGeom>
        </p:spPr>
      </p:pic>
      <p:sp>
        <p:nvSpPr>
          <p:cNvPr id="3" name="Text 0"/>
          <p:cNvSpPr/>
          <p:nvPr/>
        </p:nvSpPr>
        <p:spPr>
          <a:xfrm>
            <a:off x="365760" y="1828800"/>
            <a:ext cx="4937760" cy="1463040"/>
          </a:xfrm>
          <a:prstGeom prst="rect">
            <a:avLst/>
          </a:prstGeom>
          <a:noFill/>
          <a:ln/>
        </p:spPr>
        <p:txBody>
          <a:bodyPr wrap="square" rtlCol="0" anchor="ctr"/>
          <a:lstStyle/>
          <a:p>
            <a:pPr marL="0" indent="0">
              <a:buNone/>
            </a:pPr>
            <a:r>
              <a:rPr lang="en-US" sz="3200" b="1" dirty="0">
                <a:solidFill>
                  <a:srgbClr val="5B82C4"/>
                </a:solidFill>
                <a:latin typeface="Noto Sans JP" pitchFamily="34" charset="0"/>
                <a:ea typeface="Noto Sans JP" pitchFamily="34" charset="-122"/>
                <a:cs typeface="Noto Sans JP" pitchFamily="34" charset="-120"/>
              </a:rPr>
              <a:t>生成AI活用ガイド
</a:t>
            </a:r>
            <a:r>
              <a:rPr lang="en-US" sz="1400" dirty="0">
                <a:solidFill>
                  <a:srgbClr val="030A18"/>
                </a:solidFill>
                <a:latin typeface="Noto Sans JP" pitchFamily="34" charset="0"/>
                <a:ea typeface="Noto Sans JP" pitchFamily="34" charset="-122"/>
                <a:cs typeface="Noto Sans JP" pitchFamily="34" charset="-120"/>
              </a:rPr>
              <a:t>石川県中小企業ファッション業界向け</a:t>
            </a:r>
            <a:endParaRPr lang="en-US" sz="3200" dirty="0"/>
          </a:p>
        </p:txBody>
      </p:sp>
      <p:sp>
        <p:nvSpPr>
          <p:cNvPr id="4" name="Text 1"/>
          <p:cNvSpPr/>
          <p:nvPr/>
        </p:nvSpPr>
        <p:spPr>
          <a:xfrm>
            <a:off x="365760" y="3108960"/>
            <a:ext cx="4937760" cy="548640"/>
          </a:xfrm>
          <a:prstGeom prst="rect">
            <a:avLst/>
          </a:prstGeom>
          <a:noFill/>
          <a:ln/>
        </p:spPr>
        <p:txBody>
          <a:bodyPr wrap="square" rtlCol="0" anchor="ctr"/>
          <a:lstStyle/>
          <a:p>
            <a:pPr marL="0" indent="0">
              <a:buNone/>
            </a:pPr>
            <a:r>
              <a:rPr lang="en-US" sz="1400" dirty="0">
                <a:solidFill>
                  <a:srgbClr val="030A18"/>
                </a:solidFill>
                <a:latin typeface="Noto Sans JP" pitchFamily="34" charset="0"/>
                <a:ea typeface="Noto Sans JP" pitchFamily="34" charset="-122"/>
                <a:cs typeface="Noto Sans JP" pitchFamily="34" charset="-120"/>
              </a:rPr>
              <a:t>無料版と有料版の比較と活用事例</a:t>
            </a:r>
            <a:endParaRPr lang="en-US" sz="1400" dirty="0"/>
          </a:p>
        </p:txBody>
      </p:sp>
      <p:sp>
        <p:nvSpPr>
          <p:cNvPr id="5" name="Text 2"/>
          <p:cNvSpPr/>
          <p:nvPr/>
        </p:nvSpPr>
        <p:spPr>
          <a:xfrm>
            <a:off x="365760" y="4663440"/>
            <a:ext cx="4114800" cy="365760"/>
          </a:xfrm>
          <a:prstGeom prst="rect">
            <a:avLst/>
          </a:prstGeom>
          <a:noFill/>
          <a:ln/>
        </p:spPr>
        <p:txBody>
          <a:bodyPr wrap="square" rtlCol="0" anchor="ctr"/>
          <a:lstStyle/>
          <a:p>
            <a:pPr marL="0" indent="0">
              <a:buNone/>
            </a:pPr>
            <a:r>
              <a:rPr lang="en-US" sz="1400" dirty="0">
                <a:solidFill>
                  <a:srgbClr val="030A18"/>
                </a:solidFill>
                <a:latin typeface="Noto Sans JP" pitchFamily="34" charset="0"/>
                <a:ea typeface="Noto Sans JP" pitchFamily="34" charset="-122"/>
                <a:cs typeface="Noto Sans JP" pitchFamily="34" charset="-120"/>
              </a:rPr>
              <a:t>2025年7月25日</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生成AIとは</a:t>
            </a:r>
            <a:endParaRPr lang="en-US" sz="2200" dirty="0"/>
          </a:p>
        </p:txBody>
      </p:sp>
      <p:sp>
        <p:nvSpPr>
          <p:cNvPr id="3" name="Text 1"/>
          <p:cNvSpPr/>
          <p:nvPr/>
        </p:nvSpPr>
        <p:spPr>
          <a:xfrm>
            <a:off x="365760" y="1005840"/>
            <a:ext cx="4846320" cy="3291840"/>
          </a:xfrm>
          <a:prstGeom prst="rect">
            <a:avLst/>
          </a:prstGeom>
          <a:noFill/>
          <a:ln/>
        </p:spPr>
        <p:txBody>
          <a:bodyPr wrap="square" lIns="1270" tIns="1270" rIns="1270" bIns="1270" rtlCol="0" anchor="ctr"/>
          <a:lstStyle/>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生成AIは大規模モデルを利用して文章や画像などの新しいコンテンツを生成する技術です。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消費者データやトレンド分析から個々の顧客に合わせたメッセージやデザインを作成できます。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マーケティングや商品開発で活用することで、コンバージョン率が最大40%向上した例もあります。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広告やSNSコンテンツの複数パターンを短時間で生成し、テストや改善を素早く行えます。</a:t>
            </a:r>
            <a:endParaRPr lang="en-US" sz="1200" dirty="0"/>
          </a:p>
        </p:txBody>
      </p:sp>
      <p:pic>
        <p:nvPicPr>
          <p:cNvPr id="4" name="Image 0" descr="/home/oai/share/73639cc2-2742-45af-9615-646f3bd62f0f.png"/>
          <p:cNvPicPr>
            <a:picLocks noChangeAspect="1"/>
          </p:cNvPicPr>
          <p:nvPr/>
        </p:nvPicPr>
        <p:blipFill>
          <a:blip r:embed="rId3"/>
          <a:stretch>
            <a:fillRect/>
          </a:stretch>
        </p:blipFill>
        <p:spPr>
          <a:xfrm>
            <a:off x="5486400" y="1539240"/>
            <a:ext cx="3200400" cy="2133600"/>
          </a:xfrm>
          <a:prstGeom prst="rect">
            <a:avLst/>
          </a:prstGeom>
        </p:spPr>
      </p:pic>
      <p:sp>
        <p:nvSpPr>
          <p:cNvPr id="5"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4">
                  <a:extLst>
                    <a:ext uri="{A12FA001-AC4F-418D-AE19-62706E023703}">
                      <ahyp:hlinkClr xmlns:ahyp="http://schemas.microsoft.com/office/drawing/2018/hyperlinkcolor" val="tx"/>
                    </a:ext>
                  </a:extLst>
                </a:hlinkClick>
              </a:rPr>
              <a:t>[1]</a:t>
            </a:r>
            <a:r>
              <a:rPr lang="en-US" sz="600" dirty="0">
                <a:solidFill>
                  <a:srgbClr val="000000"/>
                </a:solidFill>
              </a:rPr>
              <a:t>  </a:t>
            </a:r>
            <a:r>
              <a:rPr lang="en-US" sz="600" u="sng" dirty="0">
                <a:solidFill>
                  <a:srgbClr val="5B82C4"/>
                </a:solidFill>
                <a:hlinkClick r:id="rId5"/>
              </a:rPr>
              <a:t>[2]</a:t>
            </a:r>
            <a:endParaRPr lang="en-US" sz="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ファッション業界へのメリット</a:t>
            </a:r>
            <a:endParaRPr lang="en-US" sz="2200" dirty="0"/>
          </a:p>
        </p:txBody>
      </p:sp>
      <p:sp>
        <p:nvSpPr>
          <p:cNvPr id="3" name="Text 1"/>
          <p:cNvSpPr/>
          <p:nvPr/>
        </p:nvSpPr>
        <p:spPr>
          <a:xfrm>
            <a:off x="365760" y="1005840"/>
            <a:ext cx="4937760" cy="3474720"/>
          </a:xfrm>
          <a:prstGeom prst="rect">
            <a:avLst/>
          </a:prstGeom>
          <a:noFill/>
          <a:ln/>
        </p:spPr>
        <p:txBody>
          <a:bodyPr wrap="square" rtlCol="0" anchor="ctr"/>
          <a:lstStyle/>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デザインの迅速な生成とプロトタイプ化により短期間でアイデアを可視化。</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顧客データに基づくパーソナライズとマイクロセグメンテーションにより個別マーケティング。</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購買パターンを分析し在庫最適化や需要予測に活用。</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サステナブルな生産と廃棄物削減を支える需要予測や素材シミュレーション。</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SNSや広告用のビジュアルを自動生成しブランドイメージを向上。</a:t>
            </a:r>
            <a:endParaRPr lang="en-US" sz="1200" dirty="0"/>
          </a:p>
        </p:txBody>
      </p:sp>
      <p:pic>
        <p:nvPicPr>
          <p:cNvPr id="4" name="Image 0" descr="/home/oai/share/73639cc2-2742-45af-9615-646f3bd62f0f.png"/>
          <p:cNvPicPr>
            <a:picLocks noChangeAspect="1"/>
          </p:cNvPicPr>
          <p:nvPr/>
        </p:nvPicPr>
        <p:blipFill>
          <a:blip r:embed="rId3"/>
          <a:stretch>
            <a:fillRect/>
          </a:stretch>
        </p:blipFill>
        <p:spPr>
          <a:xfrm>
            <a:off x="5486400" y="1539240"/>
            <a:ext cx="3200400" cy="2133600"/>
          </a:xfrm>
          <a:prstGeom prst="rect">
            <a:avLst/>
          </a:prstGeom>
        </p:spPr>
      </p:pic>
      <p:sp>
        <p:nvSpPr>
          <p:cNvPr id="5"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4"/>
              </a:rPr>
              <a:t>[3]</a:t>
            </a:r>
            <a:r>
              <a:rPr lang="en-US" sz="600" dirty="0">
                <a:solidFill>
                  <a:srgbClr val="000000"/>
                </a:solidFill>
              </a:rPr>
              <a:t>  </a:t>
            </a:r>
            <a:r>
              <a:rPr lang="en-US" sz="600" u="sng" dirty="0">
                <a:solidFill>
                  <a:srgbClr val="5B82C4"/>
                </a:solidFill>
                <a:hlinkClick r:id="rId5"/>
              </a:rPr>
              <a:t>[4]</a:t>
            </a:r>
            <a:r>
              <a:rPr lang="en-US" sz="600" dirty="0">
                <a:solidFill>
                  <a:srgbClr val="000000"/>
                </a:solidFill>
              </a:rPr>
              <a:t>  </a:t>
            </a:r>
            <a:r>
              <a:rPr lang="en-US" sz="600" u="sng" dirty="0">
                <a:solidFill>
                  <a:srgbClr val="5B82C4"/>
                </a:solidFill>
                <a:hlinkClick r:id="rId6">
                  <a:extLst>
                    <a:ext uri="{A12FA001-AC4F-418D-AE19-62706E023703}">
                      <ahyp:hlinkClr xmlns:ahyp="http://schemas.microsoft.com/office/drawing/2018/hyperlinkcolor" val="tx"/>
                    </a:ext>
                  </a:extLst>
                </a:hlinkClick>
              </a:rPr>
              <a:t>[5]</a:t>
            </a:r>
            <a:endParaRPr lang="en-US" sz="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無料版AIツールの特徴</a:t>
            </a:r>
            <a:endParaRPr lang="en-US" sz="2200" dirty="0"/>
          </a:p>
        </p:txBody>
      </p:sp>
      <p:sp>
        <p:nvSpPr>
          <p:cNvPr id="3" name="Text 1"/>
          <p:cNvSpPr/>
          <p:nvPr/>
        </p:nvSpPr>
        <p:spPr>
          <a:xfrm>
            <a:off x="365760" y="1005840"/>
            <a:ext cx="4937760" cy="3657600"/>
          </a:xfrm>
          <a:prstGeom prst="rect">
            <a:avLst/>
          </a:prstGeom>
          <a:noFill/>
          <a:ln/>
        </p:spPr>
        <p:txBody>
          <a:bodyPr wrap="square" rtlCol="0" anchor="ctr"/>
          <a:lstStyle/>
          <a:p>
            <a:pPr marL="0" indent="0">
              <a:buNone/>
            </a:pPr>
            <a:r>
              <a:rPr lang="en-US" sz="1200" b="1" dirty="0">
                <a:solidFill>
                  <a:srgbClr val="030A18"/>
                </a:solidFill>
                <a:latin typeface="Arial" pitchFamily="34" charset="0"/>
                <a:ea typeface="Arial" pitchFamily="34" charset="-122"/>
                <a:cs typeface="Arial" pitchFamily="34" charset="-120"/>
              </a:rPr>
              <a:t>ChatGPT Free：</a:t>
            </a:r>
            <a:r>
              <a:rPr lang="en-US" sz="1200" dirty="0">
                <a:solidFill>
                  <a:srgbClr val="030A18"/>
                </a:solidFill>
                <a:latin typeface="Noto Sans JP" pitchFamily="34" charset="0"/>
                <a:ea typeface="Noto Sans JP" pitchFamily="34" charset="-122"/>
                <a:cs typeface="Noto Sans JP" pitchFamily="34" charset="-120"/>
              </a:rPr>
              <a:t>GPT‑4o ベースで無料。日3枚までのDALL‑E画像生成が可能だがコンテキスト長やファイルアップロードに制限があります。
</a:t>
            </a:r>
            <a:r>
              <a:rPr lang="en-US" sz="1200" b="1" dirty="0">
                <a:solidFill>
                  <a:srgbClr val="030A18"/>
                </a:solidFill>
                <a:latin typeface="Arial" pitchFamily="34" charset="0"/>
                <a:ea typeface="Arial" pitchFamily="34" charset="-122"/>
                <a:cs typeface="Arial" pitchFamily="34" charset="-120"/>
              </a:rPr>
              <a:t>DALL‑E Free：</a:t>
            </a:r>
            <a:r>
              <a:rPr lang="en-US" sz="1200" dirty="0">
                <a:solidFill>
                  <a:srgbClr val="030A18"/>
                </a:solidFill>
                <a:latin typeface="Noto Sans JP" pitchFamily="34" charset="0"/>
                <a:ea typeface="Noto Sans JP" pitchFamily="34" charset="-122"/>
                <a:cs typeface="Noto Sans JP" pitchFamily="34" charset="-120"/>
              </a:rPr>
              <a:t>ChatGPT 上で利用できる画像生成。枚数制限があり商用利用には注意が必要です。
</a:t>
            </a:r>
            <a:r>
              <a:rPr lang="en-US" sz="1200" b="1" dirty="0">
                <a:solidFill>
                  <a:srgbClr val="030A18"/>
                </a:solidFill>
                <a:latin typeface="Arial" pitchFamily="34" charset="0"/>
                <a:ea typeface="Arial" pitchFamily="34" charset="-122"/>
                <a:cs typeface="Arial" pitchFamily="34" charset="-120"/>
              </a:rPr>
              <a:t>Stable Diffusion (オープンソース)：</a:t>
            </a:r>
            <a:r>
              <a:rPr lang="en-US" sz="1200" dirty="0">
                <a:solidFill>
                  <a:srgbClr val="030A18"/>
                </a:solidFill>
                <a:latin typeface="Noto Sans JP" pitchFamily="34" charset="0"/>
                <a:ea typeface="Noto Sans JP" pitchFamily="34" charset="-122"/>
                <a:cs typeface="Noto Sans JP" pitchFamily="34" charset="-120"/>
              </a:rPr>
              <a:t>無制限で使用でき、カスタマイズも可能。ただし技術的なセットアップが必要です。
</a:t>
            </a:r>
            <a:r>
              <a:rPr lang="en-US" sz="1200" b="1" dirty="0">
                <a:solidFill>
                  <a:srgbClr val="030A18"/>
                </a:solidFill>
                <a:latin typeface="Arial" pitchFamily="34" charset="0"/>
                <a:ea typeface="Arial" pitchFamily="34" charset="-122"/>
                <a:cs typeface="Arial" pitchFamily="34" charset="-120"/>
              </a:rPr>
              <a:t>総評：</a:t>
            </a:r>
            <a:r>
              <a:rPr lang="en-US" sz="1200" dirty="0">
                <a:solidFill>
                  <a:srgbClr val="030A18"/>
                </a:solidFill>
                <a:latin typeface="Noto Sans JP" pitchFamily="34" charset="0"/>
                <a:ea typeface="Noto Sans JP" pitchFamily="34" charset="-122"/>
                <a:cs typeface="Noto Sans JP" pitchFamily="34" charset="-120"/>
              </a:rPr>
              <a:t>無料版はコストをかけず試用できる一方、生成枚数や機能に制約があり業務利用には注意が必要です。
</a:t>
            </a:r>
            <a:endParaRPr lang="en-US" sz="1200" dirty="0"/>
          </a:p>
        </p:txBody>
      </p:sp>
      <p:pic>
        <p:nvPicPr>
          <p:cNvPr id="4" name="Image 0" descr="/home/oai/share/73639cc2-2742-45af-9615-646f3bd62f0f.png"/>
          <p:cNvPicPr>
            <a:picLocks noChangeAspect="1"/>
          </p:cNvPicPr>
          <p:nvPr/>
        </p:nvPicPr>
        <p:blipFill>
          <a:blip r:embed="rId3"/>
          <a:stretch>
            <a:fillRect/>
          </a:stretch>
        </p:blipFill>
        <p:spPr>
          <a:xfrm>
            <a:off x="5486400" y="1905000"/>
            <a:ext cx="3200400" cy="2133600"/>
          </a:xfrm>
          <a:prstGeom prst="rect">
            <a:avLst/>
          </a:prstGeom>
        </p:spPr>
      </p:pic>
      <p:sp>
        <p:nvSpPr>
          <p:cNvPr id="5"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4"/>
              </a:rPr>
              <a:t>[6]</a:t>
            </a:r>
            <a:r>
              <a:rPr lang="en-US" sz="600" dirty="0">
                <a:solidFill>
                  <a:srgbClr val="000000"/>
                </a:solidFill>
              </a:rPr>
              <a:t>  </a:t>
            </a:r>
            <a:r>
              <a:rPr lang="en-US" sz="600" u="sng" dirty="0">
                <a:solidFill>
                  <a:srgbClr val="5B82C4"/>
                </a:solidFill>
                <a:hlinkClick r:id="rId5"/>
              </a:rPr>
              <a:t>[7]</a:t>
            </a:r>
            <a:endParaRPr lang="en-US" sz="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有料版AIツールの特徴</a:t>
            </a:r>
            <a:endParaRPr lang="en-US" sz="2200" dirty="0"/>
          </a:p>
        </p:txBody>
      </p:sp>
      <p:sp>
        <p:nvSpPr>
          <p:cNvPr id="3" name="Text 1"/>
          <p:cNvSpPr/>
          <p:nvPr/>
        </p:nvSpPr>
        <p:spPr>
          <a:xfrm>
            <a:off x="365760" y="1005840"/>
            <a:ext cx="4937760" cy="3657600"/>
          </a:xfrm>
          <a:prstGeom prst="rect">
            <a:avLst/>
          </a:prstGeom>
          <a:noFill/>
          <a:ln/>
        </p:spPr>
        <p:txBody>
          <a:bodyPr wrap="square" rtlCol="0" anchor="ctr"/>
          <a:lstStyle/>
          <a:p>
            <a:pPr marL="0" indent="0">
              <a:buNone/>
            </a:pPr>
            <a:r>
              <a:rPr lang="en-US" sz="1200" b="1" dirty="0">
                <a:solidFill>
                  <a:srgbClr val="030A18"/>
                </a:solidFill>
                <a:latin typeface="Arial" pitchFamily="34" charset="0"/>
                <a:ea typeface="Arial" pitchFamily="34" charset="-122"/>
                <a:cs typeface="Arial" pitchFamily="34" charset="-120"/>
              </a:rPr>
              <a:t>ChatGPT Plus：</a:t>
            </a:r>
            <a:r>
              <a:rPr lang="en-US" sz="1200" dirty="0">
                <a:solidFill>
                  <a:srgbClr val="030A18"/>
                </a:solidFill>
                <a:latin typeface="Noto Sans JP" pitchFamily="34" charset="0"/>
                <a:ea typeface="Noto Sans JP" pitchFamily="34" charset="-122"/>
                <a:cs typeface="Noto Sans JP" pitchFamily="34" charset="-120"/>
              </a:rPr>
              <a:t>月額20ドル。フルGPT‑4アクセス、長文や複数ファイルの解析、無制限のDALL‑E生成、コードインタプリタ・プラグインが利用可能です。
</a:t>
            </a:r>
            <a:r>
              <a:rPr lang="en-US" sz="1200" b="1" dirty="0">
                <a:solidFill>
                  <a:srgbClr val="030A18"/>
                </a:solidFill>
                <a:latin typeface="Arial" pitchFamily="34" charset="0"/>
                <a:ea typeface="Arial" pitchFamily="34" charset="-122"/>
                <a:cs typeface="Arial" pitchFamily="34" charset="-120"/>
              </a:rPr>
              <a:t>DALL‑E (Plus)：</a:t>
            </a:r>
            <a:r>
              <a:rPr lang="en-US" sz="1200" dirty="0">
                <a:solidFill>
                  <a:srgbClr val="030A18"/>
                </a:solidFill>
                <a:latin typeface="Noto Sans JP" pitchFamily="34" charset="0"/>
                <a:ea typeface="Noto Sans JP" pitchFamily="34" charset="-122"/>
                <a:cs typeface="Noto Sans JP" pitchFamily="34" charset="-120"/>
              </a:rPr>
              <a:t>ChatGPT Plus に含まれた無制限画像生成。1枚当たり約0.040ドルで高品質な画像を生成できます。
</a:t>
            </a:r>
            <a:r>
              <a:rPr lang="en-US" sz="1200" b="1" dirty="0">
                <a:solidFill>
                  <a:srgbClr val="030A18"/>
                </a:solidFill>
                <a:latin typeface="Arial" pitchFamily="34" charset="0"/>
                <a:ea typeface="Arial" pitchFamily="34" charset="-122"/>
                <a:cs typeface="Arial" pitchFamily="34" charset="-120"/>
              </a:rPr>
              <a:t>Midjourney：</a:t>
            </a:r>
            <a:r>
              <a:rPr lang="en-US" sz="1200" dirty="0">
                <a:solidFill>
                  <a:srgbClr val="030A18"/>
                </a:solidFill>
                <a:latin typeface="Noto Sans JP" pitchFamily="34" charset="0"/>
                <a:ea typeface="Noto Sans JP" pitchFamily="34" charset="-122"/>
                <a:cs typeface="Noto Sans JP" pitchFamily="34" charset="-120"/>
              </a:rPr>
              <a:t>月額約10ドルから。芸術性の高い画像生成に強みがあり、商用利用も可能。無料枠はなくサブスクリプションが必要です。
</a:t>
            </a:r>
            <a:r>
              <a:rPr lang="en-US" sz="1200" b="1" dirty="0">
                <a:solidFill>
                  <a:srgbClr val="030A18"/>
                </a:solidFill>
                <a:latin typeface="Arial" pitchFamily="34" charset="0"/>
                <a:ea typeface="Arial" pitchFamily="34" charset="-122"/>
                <a:cs typeface="Arial" pitchFamily="34" charset="-120"/>
              </a:rPr>
              <a:t>Stable Diffusion (クラウドサービス)：</a:t>
            </a:r>
            <a:r>
              <a:rPr lang="en-US" sz="1200" dirty="0">
                <a:solidFill>
                  <a:srgbClr val="030A18"/>
                </a:solidFill>
                <a:latin typeface="Noto Sans JP" pitchFamily="34" charset="0"/>
                <a:ea typeface="Noto Sans JP" pitchFamily="34" charset="-122"/>
                <a:cs typeface="Noto Sans JP" pitchFamily="34" charset="-120"/>
              </a:rPr>
              <a:t>DreamStudio などのクラウドサービスは月額9〜149ドル。API提供やカスタムモデルが利用できます。
</a:t>
            </a:r>
            <a:r>
              <a:rPr lang="en-US" sz="1200" b="1" dirty="0">
                <a:solidFill>
                  <a:srgbClr val="030A18"/>
                </a:solidFill>
                <a:latin typeface="Arial" pitchFamily="34" charset="0"/>
                <a:ea typeface="Arial" pitchFamily="34" charset="-122"/>
                <a:cs typeface="Arial" pitchFamily="34" charset="-120"/>
              </a:rPr>
              <a:t>総評：</a:t>
            </a:r>
            <a:r>
              <a:rPr lang="en-US" sz="1200" dirty="0">
                <a:solidFill>
                  <a:srgbClr val="030A18"/>
                </a:solidFill>
                <a:latin typeface="Noto Sans JP" pitchFamily="34" charset="0"/>
                <a:ea typeface="Noto Sans JP" pitchFamily="34" charset="-122"/>
                <a:cs typeface="Noto Sans JP" pitchFamily="34" charset="-120"/>
              </a:rPr>
              <a:t>有料版は高品質・多機能で業務利用に適しており、費用対効果を考えて導入する価値があります。
</a:t>
            </a:r>
            <a:endParaRPr lang="en-US" sz="1200" dirty="0"/>
          </a:p>
        </p:txBody>
      </p:sp>
      <p:pic>
        <p:nvPicPr>
          <p:cNvPr id="4" name="Image 0" descr="/home/oai/share/73639cc2-2742-45af-9615-646f3bd62f0f.png"/>
          <p:cNvPicPr>
            <a:picLocks noChangeAspect="1"/>
          </p:cNvPicPr>
          <p:nvPr/>
        </p:nvPicPr>
        <p:blipFill>
          <a:blip r:embed="rId3"/>
          <a:stretch>
            <a:fillRect/>
          </a:stretch>
        </p:blipFill>
        <p:spPr>
          <a:xfrm>
            <a:off x="5486400" y="1905000"/>
            <a:ext cx="3200400" cy="2133600"/>
          </a:xfrm>
          <a:prstGeom prst="rect">
            <a:avLst/>
          </a:prstGeom>
        </p:spPr>
      </p:pic>
      <p:sp>
        <p:nvSpPr>
          <p:cNvPr id="5"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4"/>
              </a:rPr>
              <a:t>[8]</a:t>
            </a:r>
            <a:r>
              <a:rPr lang="en-US" sz="600" dirty="0">
                <a:solidFill>
                  <a:srgbClr val="000000"/>
                </a:solidFill>
              </a:rPr>
              <a:t>  </a:t>
            </a:r>
            <a:r>
              <a:rPr lang="en-US" sz="600" u="sng" dirty="0">
                <a:solidFill>
                  <a:srgbClr val="5B82C4"/>
                </a:solidFill>
                <a:hlinkClick r:id="rId5"/>
              </a:rPr>
              <a:t>[9]</a:t>
            </a:r>
            <a:r>
              <a:rPr lang="en-US" sz="600" dirty="0">
                <a:solidFill>
                  <a:srgbClr val="000000"/>
                </a:solidFill>
              </a:rPr>
              <a:t>  </a:t>
            </a:r>
            <a:r>
              <a:rPr lang="en-US" sz="600" u="sng" dirty="0">
                <a:solidFill>
                  <a:srgbClr val="5B82C4"/>
                </a:solidFill>
                <a:hlinkClick r:id="rId6"/>
              </a:rPr>
              <a:t>[10]</a:t>
            </a:r>
            <a:r>
              <a:rPr lang="en-US" sz="600" dirty="0">
                <a:solidFill>
                  <a:srgbClr val="000000"/>
                </a:solidFill>
              </a:rPr>
              <a:t>  </a:t>
            </a:r>
            <a:r>
              <a:rPr lang="en-US" sz="600" u="sng" dirty="0">
                <a:solidFill>
                  <a:srgbClr val="5B82C4"/>
                </a:solidFill>
                <a:hlinkClick r:id="rId7"/>
              </a:rPr>
              <a:t>[11]</a:t>
            </a:r>
            <a:endParaRPr lang="en-US" sz="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コストと機能の比較</a:t>
            </a:r>
            <a:endParaRPr lang="en-US" sz="2200" dirty="0"/>
          </a:p>
        </p:txBody>
      </p:sp>
      <p:graphicFrame>
        <p:nvGraphicFramePr>
          <p:cNvPr id="3" name="Chart 0"/>
          <p:cNvGraphicFramePr/>
          <p:nvPr/>
        </p:nvGraphicFramePr>
        <p:xfrm>
          <a:off x="365760" y="1097280"/>
          <a:ext cx="841248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1"/>
          <p:cNvSpPr/>
          <p:nvPr/>
        </p:nvSpPr>
        <p:spPr>
          <a:xfrm>
            <a:off x="365760" y="4572000"/>
            <a:ext cx="8412480" cy="365760"/>
          </a:xfrm>
          <a:prstGeom prst="rect">
            <a:avLst/>
          </a:prstGeom>
          <a:noFill/>
          <a:ln/>
        </p:spPr>
        <p:txBody>
          <a:bodyPr wrap="square" rtlCol="0" anchor="ctr"/>
          <a:lstStyle/>
          <a:p>
            <a:pPr marL="0" indent="0">
              <a:buNone/>
            </a:pPr>
            <a:r>
              <a:rPr lang="en-US" sz="800" dirty="0">
                <a:solidFill>
                  <a:srgbClr val="030A18"/>
                </a:solidFill>
                <a:latin typeface="Noto Sans JP" pitchFamily="34" charset="0"/>
                <a:ea typeface="Noto Sans JP" pitchFamily="34" charset="-122"/>
                <a:cs typeface="Noto Sans JP" pitchFamily="34" charset="-120"/>
              </a:rPr>
              <a:t>※機能スコアは筆者による相対評価です。</a:t>
            </a:r>
            <a:endParaRPr lang="en-US" sz="800" dirty="0"/>
          </a:p>
        </p:txBody>
      </p:sp>
      <p:sp>
        <p:nvSpPr>
          <p:cNvPr id="5"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4"/>
              </a:rPr>
              <a:t>[12]</a:t>
            </a:r>
            <a:r>
              <a:rPr lang="en-US" sz="600" dirty="0">
                <a:solidFill>
                  <a:srgbClr val="000000"/>
                </a:solidFill>
              </a:rPr>
              <a:t>  </a:t>
            </a:r>
            <a:r>
              <a:rPr lang="en-US" sz="600" u="sng" dirty="0">
                <a:solidFill>
                  <a:srgbClr val="5B82C4"/>
                </a:solidFill>
                <a:hlinkClick r:id="rId5"/>
              </a:rPr>
              <a:t>[13]</a:t>
            </a:r>
            <a:r>
              <a:rPr lang="en-US" sz="600" dirty="0">
                <a:solidFill>
                  <a:srgbClr val="000000"/>
                </a:solidFill>
              </a:rPr>
              <a:t>  </a:t>
            </a:r>
            <a:r>
              <a:rPr lang="en-US" sz="600" u="sng" dirty="0">
                <a:solidFill>
                  <a:srgbClr val="5B82C4"/>
                </a:solidFill>
                <a:hlinkClick r:id="rId6"/>
              </a:rPr>
              <a:t>[14]</a:t>
            </a:r>
            <a:r>
              <a:rPr lang="en-US" sz="600" dirty="0">
                <a:solidFill>
                  <a:srgbClr val="000000"/>
                </a:solidFill>
              </a:rPr>
              <a:t>  </a:t>
            </a:r>
            <a:r>
              <a:rPr lang="en-US" sz="600" u="sng" dirty="0">
                <a:solidFill>
                  <a:srgbClr val="5B82C4"/>
                </a:solidFill>
                <a:hlinkClick r:id="rId7"/>
              </a:rPr>
              <a:t>[15]</a:t>
            </a:r>
            <a:endParaRPr lang="en-US" sz="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事例：Maison AI</a:t>
            </a:r>
            <a:endParaRPr lang="en-US" sz="2200" dirty="0"/>
          </a:p>
        </p:txBody>
      </p:sp>
      <p:sp>
        <p:nvSpPr>
          <p:cNvPr id="3" name="Text 1"/>
          <p:cNvSpPr/>
          <p:nvPr/>
        </p:nvSpPr>
        <p:spPr>
          <a:xfrm>
            <a:off x="365760" y="1005840"/>
            <a:ext cx="8412480" cy="3474720"/>
          </a:xfrm>
          <a:prstGeom prst="rect">
            <a:avLst/>
          </a:prstGeom>
          <a:noFill/>
          <a:ln/>
        </p:spPr>
        <p:txBody>
          <a:bodyPr wrap="square" rtlCol="0" anchor="ctr"/>
          <a:lstStyle/>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株式会社ワールドはEC運営やデザイン業務にMaison AIを導入し、商品説明作成時間を20分から3分に短縮しました。</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AI生成のスタッフスナップで実際の写真と同等の売上効果を実現し、デザイナーは1時間に数百のデザイン案を生成しました。</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約50社・8,000人が利用し、総計210億文字・120万枚の画像を生成、2,900個のAIエージェントを構築しています。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ChatGPTやClaude、Stable Diffusionなど複数モデルを統合し、デザイン・チャット・120種類の専門職AIエージェントを提供します。</a:t>
            </a:r>
            <a:endParaRPr lang="en-US" sz="1200" dirty="0"/>
          </a:p>
        </p:txBody>
      </p:sp>
      <p:sp>
        <p:nvSpPr>
          <p:cNvPr id="4"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3"/>
              </a:rPr>
              <a:t>[16]</a:t>
            </a:r>
            <a:r>
              <a:rPr lang="en-US" sz="600" dirty="0">
                <a:solidFill>
                  <a:srgbClr val="000000"/>
                </a:solidFill>
              </a:rPr>
              <a:t>  </a:t>
            </a:r>
            <a:r>
              <a:rPr lang="en-US" sz="600" u="sng" dirty="0">
                <a:solidFill>
                  <a:srgbClr val="5B82C4"/>
                </a:solidFill>
                <a:hlinkClick r:id="rId4"/>
              </a:rPr>
              <a:t>[17]</a:t>
            </a:r>
            <a:r>
              <a:rPr lang="en-US" sz="600" dirty="0">
                <a:solidFill>
                  <a:srgbClr val="000000"/>
                </a:solidFill>
              </a:rPr>
              <a:t>  </a:t>
            </a:r>
            <a:r>
              <a:rPr lang="en-US" sz="600" u="sng" dirty="0">
                <a:solidFill>
                  <a:srgbClr val="5B82C4"/>
                </a:solidFill>
                <a:hlinkClick r:id="rId5"/>
              </a:rPr>
              <a:t>[18]</a:t>
            </a:r>
            <a:r>
              <a:rPr lang="en-US" sz="600" dirty="0">
                <a:solidFill>
                  <a:srgbClr val="000000"/>
                </a:solidFill>
              </a:rPr>
              <a:t>  </a:t>
            </a:r>
            <a:r>
              <a:rPr lang="en-US" sz="600" u="sng" dirty="0">
                <a:solidFill>
                  <a:srgbClr val="5B82C4"/>
                </a:solidFill>
                <a:hlinkClick r:id="rId6"/>
              </a:rPr>
              <a:t>[19]</a:t>
            </a:r>
            <a:r>
              <a:rPr lang="en-US" sz="600" dirty="0">
                <a:solidFill>
                  <a:srgbClr val="000000"/>
                </a:solidFill>
              </a:rPr>
              <a:t>  </a:t>
            </a:r>
            <a:r>
              <a:rPr lang="en-US" sz="600" u="sng" dirty="0">
                <a:solidFill>
                  <a:srgbClr val="5B82C4"/>
                </a:solidFill>
                <a:hlinkClick r:id="rId7"/>
              </a:rPr>
              <a:t>[20]</a:t>
            </a:r>
            <a:r>
              <a:rPr lang="en-US" sz="600" dirty="0">
                <a:solidFill>
                  <a:srgbClr val="000000"/>
                </a:solidFill>
              </a:rPr>
              <a:t>  </a:t>
            </a:r>
            <a:r>
              <a:rPr lang="en-US" sz="600" u="sng" dirty="0">
                <a:solidFill>
                  <a:srgbClr val="5B82C4"/>
                </a:solidFill>
                <a:hlinkClick r:id="rId8"/>
              </a:rPr>
              <a:t>[21]</a:t>
            </a:r>
            <a:endParaRPr lang="en-US" sz="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リスクと注意点</a:t>
            </a:r>
            <a:endParaRPr lang="en-US" sz="2200" dirty="0"/>
          </a:p>
        </p:txBody>
      </p:sp>
      <p:sp>
        <p:nvSpPr>
          <p:cNvPr id="3" name="Text 1"/>
          <p:cNvSpPr/>
          <p:nvPr/>
        </p:nvSpPr>
        <p:spPr>
          <a:xfrm>
            <a:off x="365760" y="1005840"/>
            <a:ext cx="8412480" cy="3657600"/>
          </a:xfrm>
          <a:prstGeom prst="rect">
            <a:avLst/>
          </a:prstGeom>
          <a:noFill/>
          <a:ln/>
        </p:spPr>
        <p:txBody>
          <a:bodyPr wrap="square" rtlCol="0" anchor="ctr"/>
          <a:lstStyle/>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データのプライバシーとセキュリティを確保し、顧客情報の取り扱いに注意する必要があります。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生成物は既存データに依存しており、オリジナリティの欠如や著作権侵害のリスクがあります。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誤情報やバイアスが含まれる可能性があり、人間による検証が不可欠です。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有料ツール導入時は費用対効果を十分に検討し、利用規模や目的に合わせた選択が求められます。</a:t>
            </a:r>
            <a:endParaRPr lang="en-US" sz="1200" dirty="0"/>
          </a:p>
        </p:txBody>
      </p:sp>
      <p:sp>
        <p:nvSpPr>
          <p:cNvPr id="4"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3"/>
              </a:rPr>
              <a:t>[22]</a:t>
            </a:r>
            <a:r>
              <a:rPr lang="en-US" sz="600" dirty="0">
                <a:solidFill>
                  <a:srgbClr val="000000"/>
                </a:solidFill>
              </a:rPr>
              <a:t>  </a:t>
            </a:r>
            <a:r>
              <a:rPr lang="en-US" sz="600" u="sng" dirty="0">
                <a:solidFill>
                  <a:srgbClr val="5B82C4"/>
                </a:solidFill>
                <a:hlinkClick r:id="rId4"/>
              </a:rPr>
              <a:t>[23]</a:t>
            </a:r>
            <a:endParaRPr lang="en-US" sz="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65760" y="365760"/>
            <a:ext cx="8412480" cy="548640"/>
          </a:xfrm>
          <a:prstGeom prst="rect">
            <a:avLst/>
          </a:prstGeom>
          <a:noFill/>
          <a:ln/>
        </p:spPr>
        <p:txBody>
          <a:bodyPr wrap="square" rtlCol="0" anchor="ctr"/>
          <a:lstStyle/>
          <a:p>
            <a:pPr marL="0" indent="0">
              <a:buNone/>
            </a:pPr>
            <a:r>
              <a:rPr lang="en-US" sz="2200" b="1" dirty="0">
                <a:solidFill>
                  <a:srgbClr val="5B82C4"/>
                </a:solidFill>
                <a:latin typeface="Noto Sans JP" pitchFamily="34" charset="0"/>
                <a:ea typeface="Noto Sans JP" pitchFamily="34" charset="-122"/>
                <a:cs typeface="Noto Sans JP" pitchFamily="34" charset="-120"/>
              </a:rPr>
              <a:t>導入のポイントとまとめ</a:t>
            </a:r>
            <a:endParaRPr lang="en-US" sz="2200" dirty="0"/>
          </a:p>
        </p:txBody>
      </p:sp>
      <p:sp>
        <p:nvSpPr>
          <p:cNvPr id="3" name="Text 1"/>
          <p:cNvSpPr/>
          <p:nvPr/>
        </p:nvSpPr>
        <p:spPr>
          <a:xfrm>
            <a:off x="365760" y="1005840"/>
            <a:ext cx="8412480" cy="3840480"/>
          </a:xfrm>
          <a:prstGeom prst="rect">
            <a:avLst/>
          </a:prstGeom>
          <a:noFill/>
          <a:ln/>
        </p:spPr>
        <p:txBody>
          <a:bodyPr wrap="square" rtlCol="0" anchor="ctr"/>
          <a:lstStyle/>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目的を明確にし、小規模な試行から始めましょう。</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無料版ツールでプロトタイプやアイデア生成を行い、課題を洗い出します。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必要に応じて有料版を組み合わせ、カスタマイズや大規模生成を活用します。</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社員への教育とガイドライン整備を通じ、適切な利用方法を共有しましょう。</a:t>
            </a:r>
            <a:endParaRPr lang="en-US" sz="1200" dirty="0"/>
          </a:p>
          <a:p>
            <a:pPr marL="190500" indent="-190500">
              <a:buSzPct val="100000"/>
              <a:buChar char="•"/>
            </a:pPr>
            <a:r>
              <a:rPr lang="en-US" sz="1200" dirty="0">
                <a:solidFill>
                  <a:srgbClr val="030A18"/>
                </a:solidFill>
                <a:latin typeface="Noto Sans JP" pitchFamily="34" charset="0"/>
                <a:ea typeface="Noto Sans JP" pitchFamily="34" charset="-122"/>
                <a:cs typeface="Noto Sans JP" pitchFamily="34" charset="-120"/>
              </a:rPr>
              <a:t>AIは人間の創造性や経験と組み合わせることで真価を発揮します。</a:t>
            </a:r>
            <a:endParaRPr lang="en-US" sz="1200" dirty="0"/>
          </a:p>
        </p:txBody>
      </p:sp>
      <p:sp>
        <p:nvSpPr>
          <p:cNvPr id="4" name="Text 2"/>
          <p:cNvSpPr/>
          <p:nvPr/>
        </p:nvSpPr>
        <p:spPr>
          <a:xfrm>
            <a:off x="365760" y="4823460"/>
            <a:ext cx="8412480" cy="274320"/>
          </a:xfrm>
          <a:prstGeom prst="rect">
            <a:avLst/>
          </a:prstGeom>
          <a:noFill/>
          <a:ln/>
        </p:spPr>
        <p:txBody>
          <a:bodyPr wrap="square" lIns="0" tIns="0" rIns="0" bIns="0" rtlCol="0" anchor="ctr"/>
          <a:lstStyle/>
          <a:p>
            <a:pPr marL="0" indent="0">
              <a:buNone/>
            </a:pPr>
            <a:r>
              <a:rPr lang="en-US" sz="600" u="sng" dirty="0">
                <a:solidFill>
                  <a:srgbClr val="5B82C4"/>
                </a:solidFill>
                <a:hlinkClick r:id="rId3"/>
              </a:rPr>
              <a:t>[24]</a:t>
            </a:r>
            <a:r>
              <a:rPr lang="en-US" sz="600" dirty="0">
                <a:solidFill>
                  <a:srgbClr val="000000"/>
                </a:solidFill>
              </a:rPr>
              <a:t>  </a:t>
            </a:r>
            <a:r>
              <a:rPr lang="en-US" sz="600" u="sng" dirty="0">
                <a:solidFill>
                  <a:srgbClr val="5B82C4"/>
                </a:solidFill>
                <a:hlinkClick r:id="rId4"/>
              </a:rPr>
              <a:t>[25]</a:t>
            </a:r>
            <a:r>
              <a:rPr lang="en-US" sz="600" dirty="0">
                <a:solidFill>
                  <a:srgbClr val="000000"/>
                </a:solidFill>
              </a:rPr>
              <a:t>  </a:t>
            </a:r>
            <a:r>
              <a:rPr lang="en-US" sz="600" u="sng" dirty="0">
                <a:solidFill>
                  <a:srgbClr val="5B82C4"/>
                </a:solidFill>
                <a:hlinkClick r:id="rId5"/>
              </a:rPr>
              <a:t>[26]</a:t>
            </a:r>
            <a:endParaRPr lang="en-US" sz="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365</Words>
  <Application>Microsoft Office PowerPoint</Application>
  <PresentationFormat>画面に合わせる (16:9)</PresentationFormat>
  <Paragraphs>53</Paragraphs>
  <Slides>9</Slides>
  <Notes>9</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9</vt:i4>
      </vt:variant>
    </vt:vector>
  </HeadingPairs>
  <TitlesOfParts>
    <vt:vector size="12" baseType="lpstr">
      <vt:lpstr>Noto Sans JP</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幹雄 遠田</cp:lastModifiedBy>
  <cp:revision>1</cp:revision>
  <dcterms:created xsi:type="dcterms:W3CDTF">2025-07-25T04:12:03Z</dcterms:created>
  <dcterms:modified xsi:type="dcterms:W3CDTF">2025-07-25T08:11:29Z</dcterms:modified>
</cp:coreProperties>
</file>